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50"/>
  </p:notesMasterIdLst>
  <p:sldIdLst>
    <p:sldId id="341" r:id="rId2"/>
    <p:sldId id="342" r:id="rId3"/>
    <p:sldId id="350" r:id="rId4"/>
    <p:sldId id="348" r:id="rId5"/>
    <p:sldId id="349" r:id="rId6"/>
    <p:sldId id="382" r:id="rId7"/>
    <p:sldId id="352" r:id="rId8"/>
    <p:sldId id="353" r:id="rId9"/>
    <p:sldId id="354" r:id="rId10"/>
    <p:sldId id="355" r:id="rId11"/>
    <p:sldId id="356" r:id="rId12"/>
    <p:sldId id="357" r:id="rId13"/>
    <p:sldId id="358" r:id="rId14"/>
    <p:sldId id="359" r:id="rId15"/>
    <p:sldId id="360" r:id="rId16"/>
    <p:sldId id="361" r:id="rId17"/>
    <p:sldId id="362" r:id="rId18"/>
    <p:sldId id="393" r:id="rId19"/>
    <p:sldId id="386" r:id="rId20"/>
    <p:sldId id="364" r:id="rId21"/>
    <p:sldId id="366" r:id="rId22"/>
    <p:sldId id="367" r:id="rId23"/>
    <p:sldId id="368" r:id="rId24"/>
    <p:sldId id="369" r:id="rId25"/>
    <p:sldId id="370" r:id="rId26"/>
    <p:sldId id="371" r:id="rId27"/>
    <p:sldId id="372" r:id="rId28"/>
    <p:sldId id="374" r:id="rId29"/>
    <p:sldId id="394" r:id="rId30"/>
    <p:sldId id="384" r:id="rId31"/>
    <p:sldId id="387" r:id="rId32"/>
    <p:sldId id="375" r:id="rId33"/>
    <p:sldId id="376" r:id="rId34"/>
    <p:sldId id="377" r:id="rId35"/>
    <p:sldId id="378" r:id="rId36"/>
    <p:sldId id="389" r:id="rId37"/>
    <p:sldId id="379" r:id="rId38"/>
    <p:sldId id="398" r:id="rId39"/>
    <p:sldId id="381" r:id="rId40"/>
    <p:sldId id="346" r:id="rId41"/>
    <p:sldId id="392" r:id="rId42"/>
    <p:sldId id="395" r:id="rId43"/>
    <p:sldId id="345" r:id="rId44"/>
    <p:sldId id="390" r:id="rId45"/>
    <p:sldId id="340" r:id="rId46"/>
    <p:sldId id="396" r:id="rId47"/>
    <p:sldId id="397" r:id="rId48"/>
    <p:sldId id="339" r:id="rId4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127" charset="0"/>
        <a:ea typeface="ＭＳ Ｐゴシック" pitchFamily="127" charset="-128"/>
        <a:cs typeface="ＭＳ Ｐゴシック" pitchFamily="127" charset="-128"/>
      </a:defRPr>
    </a:lvl1pPr>
    <a:lvl2pPr marL="457200" algn="l" rtl="0" fontAlgn="base">
      <a:spcBef>
        <a:spcPct val="0"/>
      </a:spcBef>
      <a:spcAft>
        <a:spcPct val="0"/>
      </a:spcAft>
      <a:defRPr kern="1200">
        <a:solidFill>
          <a:schemeClr val="tx1"/>
        </a:solidFill>
        <a:latin typeface="Arial" pitchFamily="127" charset="0"/>
        <a:ea typeface="ＭＳ Ｐゴシック" pitchFamily="127" charset="-128"/>
        <a:cs typeface="ＭＳ Ｐゴシック" pitchFamily="127" charset="-128"/>
      </a:defRPr>
    </a:lvl2pPr>
    <a:lvl3pPr marL="914400" algn="l" rtl="0" fontAlgn="base">
      <a:spcBef>
        <a:spcPct val="0"/>
      </a:spcBef>
      <a:spcAft>
        <a:spcPct val="0"/>
      </a:spcAft>
      <a:defRPr kern="1200">
        <a:solidFill>
          <a:schemeClr val="tx1"/>
        </a:solidFill>
        <a:latin typeface="Arial" pitchFamily="127" charset="0"/>
        <a:ea typeface="ＭＳ Ｐゴシック" pitchFamily="127" charset="-128"/>
        <a:cs typeface="ＭＳ Ｐゴシック" pitchFamily="127" charset="-128"/>
      </a:defRPr>
    </a:lvl3pPr>
    <a:lvl4pPr marL="1371600" algn="l" rtl="0" fontAlgn="base">
      <a:spcBef>
        <a:spcPct val="0"/>
      </a:spcBef>
      <a:spcAft>
        <a:spcPct val="0"/>
      </a:spcAft>
      <a:defRPr kern="1200">
        <a:solidFill>
          <a:schemeClr val="tx1"/>
        </a:solidFill>
        <a:latin typeface="Arial" pitchFamily="127" charset="0"/>
        <a:ea typeface="ＭＳ Ｐゴシック" pitchFamily="127" charset="-128"/>
        <a:cs typeface="ＭＳ Ｐゴシック" pitchFamily="127" charset="-128"/>
      </a:defRPr>
    </a:lvl4pPr>
    <a:lvl5pPr marL="1828800" algn="l" rtl="0" fontAlgn="base">
      <a:spcBef>
        <a:spcPct val="0"/>
      </a:spcBef>
      <a:spcAft>
        <a:spcPct val="0"/>
      </a:spcAft>
      <a:defRPr kern="1200">
        <a:solidFill>
          <a:schemeClr val="tx1"/>
        </a:solidFill>
        <a:latin typeface="Arial" pitchFamily="127" charset="0"/>
        <a:ea typeface="ＭＳ Ｐゴシック" pitchFamily="127" charset="-128"/>
        <a:cs typeface="ＭＳ Ｐゴシック" pitchFamily="127" charset="-128"/>
      </a:defRPr>
    </a:lvl5pPr>
    <a:lvl6pPr marL="2286000" algn="l" defTabSz="457200" rtl="0" eaLnBrk="1" latinLnBrk="0" hangingPunct="1">
      <a:defRPr kern="1200">
        <a:solidFill>
          <a:schemeClr val="tx1"/>
        </a:solidFill>
        <a:latin typeface="Arial" pitchFamily="127" charset="0"/>
        <a:ea typeface="ＭＳ Ｐゴシック" pitchFamily="127" charset="-128"/>
        <a:cs typeface="ＭＳ Ｐゴシック" pitchFamily="127" charset="-128"/>
      </a:defRPr>
    </a:lvl6pPr>
    <a:lvl7pPr marL="2743200" algn="l" defTabSz="457200" rtl="0" eaLnBrk="1" latinLnBrk="0" hangingPunct="1">
      <a:defRPr kern="1200">
        <a:solidFill>
          <a:schemeClr val="tx1"/>
        </a:solidFill>
        <a:latin typeface="Arial" pitchFamily="127" charset="0"/>
        <a:ea typeface="ＭＳ Ｐゴシック" pitchFamily="127" charset="-128"/>
        <a:cs typeface="ＭＳ Ｐゴシック" pitchFamily="127" charset="-128"/>
      </a:defRPr>
    </a:lvl7pPr>
    <a:lvl8pPr marL="3200400" algn="l" defTabSz="457200" rtl="0" eaLnBrk="1" latinLnBrk="0" hangingPunct="1">
      <a:defRPr kern="1200">
        <a:solidFill>
          <a:schemeClr val="tx1"/>
        </a:solidFill>
        <a:latin typeface="Arial" pitchFamily="127" charset="0"/>
        <a:ea typeface="ＭＳ Ｐゴシック" pitchFamily="127" charset="-128"/>
        <a:cs typeface="ＭＳ Ｐゴシック" pitchFamily="127" charset="-128"/>
      </a:defRPr>
    </a:lvl8pPr>
    <a:lvl9pPr marL="3657600" algn="l" defTabSz="457200" rtl="0" eaLnBrk="1" latinLnBrk="0" hangingPunct="1">
      <a:defRPr kern="1200">
        <a:solidFill>
          <a:schemeClr val="tx1"/>
        </a:solidFill>
        <a:latin typeface="Arial" pitchFamily="127" charset="0"/>
        <a:ea typeface="ＭＳ Ｐゴシック" pitchFamily="127" charset="-128"/>
        <a:cs typeface="ＭＳ Ｐゴシック" pitchFamily="127"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ity Overall-Laib" initials="AO" lastIdx="33" clrIdx="0">
    <p:extLst/>
  </p:cmAuthor>
  <p:cmAuthor id="2" name="Joel &amp; Lori Smetanka" initials="" lastIdx="4" clrIdx="1"/>
  <p:cmAuthor id="3" name="Low Cook" initials="LC" lastIdx="35" clrIdx="2">
    <p:extLst>
      <p:ext uri="{19B8F6BF-5375-455C-9EA6-DF929625EA0E}">
        <p15:presenceInfo xmlns:p15="http://schemas.microsoft.com/office/powerpoint/2012/main" userId="6ac81778d6d79a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029" autoAdjust="0"/>
    <p:restoredTop sz="65629" autoAdjust="0"/>
  </p:normalViewPr>
  <p:slideViewPr>
    <p:cSldViewPr snapToGrid="0" snapToObjects="1">
      <p:cViewPr varScale="1">
        <p:scale>
          <a:sx n="56" d="100"/>
          <a:sy n="56" d="100"/>
        </p:scale>
        <p:origin x="1637" y="53"/>
      </p:cViewPr>
      <p:guideLst>
        <p:guide orient="horz" pos="2160"/>
        <p:guide pos="2880"/>
      </p:guideLst>
    </p:cSldViewPr>
  </p:slideViewPr>
  <p:outlineViewPr>
    <p:cViewPr>
      <p:scale>
        <a:sx n="33" d="100"/>
        <a:sy n="33" d="100"/>
      </p:scale>
      <p:origin x="0" y="-9396"/>
    </p:cViewPr>
  </p:outlineViewPr>
  <p:notesTextViewPr>
    <p:cViewPr>
      <p:scale>
        <a:sx n="100" d="100"/>
        <a:sy n="100" d="100"/>
      </p:scale>
      <p:origin x="0" y="0"/>
    </p:cViewPr>
  </p:notesTextViewPr>
  <p:notesViewPr>
    <p:cSldViewPr snapToGrid="0" snapToObjects="1">
      <p:cViewPr varScale="1">
        <p:scale>
          <a:sx n="57" d="100"/>
          <a:sy n="57" d="100"/>
        </p:scale>
        <p:origin x="2814"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ea typeface="+mn-ea"/>
                <a:cs typeface="+mn-cs"/>
              </a:defRPr>
            </a:lvl1pPr>
          </a:lstStyle>
          <a:p>
            <a:pPr>
              <a:defRPr/>
            </a:pPr>
            <a:fld id="{F0455299-EDBC-4A3B-BA3D-876BC8BAC754}" type="datetimeFigureOut">
              <a:rPr lang="en-US"/>
              <a:pPr>
                <a:defRPr/>
              </a:pPr>
              <a:t>1/10/2018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ea typeface="+mn-ea"/>
                <a:cs typeface="+mn-cs"/>
              </a:defRPr>
            </a:lvl1pPr>
          </a:lstStyle>
          <a:p>
            <a:pPr>
              <a:defRPr/>
            </a:pPr>
            <a:fld id="{DC304DCF-6284-4BFA-A45B-6BEFD904EF42}" type="slidenum">
              <a:rPr lang="en-US"/>
              <a:pPr>
                <a:defRPr/>
              </a:pPr>
              <a:t>‹#›</a:t>
            </a:fld>
            <a:endParaRPr lang="en-US" dirty="0"/>
          </a:p>
        </p:txBody>
      </p:sp>
    </p:spTree>
    <p:extLst>
      <p:ext uri="{BB962C8B-B14F-4D97-AF65-F5344CB8AC3E}">
        <p14:creationId xmlns:p14="http://schemas.microsoft.com/office/powerpoint/2010/main" val="581560058"/>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27" charset="-128"/>
        <a:cs typeface="ＭＳ Ｐゴシック" pitchFamily="127"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27"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27"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27"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2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ltcombudsman.org/uploads/files/library/long-term-care-ombudsman-program-what-you-must-know.pdf"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presentation's goal is to inform consumers about abuse, how to prevent it and what to do if it occurs.  For the purposes of this presentation, the term "abuse" is used as a broad term to also include neglect, exploitation, and misappropriation of property.</a:t>
            </a:r>
          </a:p>
          <a:p>
            <a:r>
              <a:rPr lang="en-US" dirty="0"/>
              <a:t> A central message of the presentation is that consumers are not alone in preventing and reporting abuse: consumers can rely on the Long-Term Care Ombudsman Program for information, support and help in preventing and reporting abuse.  Additionally, NH's have many legal requirements to prevent, report abuse, investigate, and take corrective action. </a:t>
            </a:r>
            <a:endParaRPr dirty="0"/>
          </a:p>
          <a:p>
            <a:endParaRPr lang="en-US" dirty="0"/>
          </a:p>
          <a:p>
            <a:r>
              <a:rPr lang="en-US" dirty="0"/>
              <a:t>The presentation is divided into 6 sections:  1) Introduction, 2) Definitions and examples of the major types of abuse, 3) Prevention, 4) What to do if abuse occurs, 5) Discussion Questions, and 6) Resources.</a:t>
            </a:r>
            <a:endParaRPr dirty="0"/>
          </a:p>
        </p:txBody>
      </p:sp>
      <p:sp>
        <p:nvSpPr>
          <p:cNvPr id="4" name="Slide Number Placeholder 3"/>
          <p:cNvSpPr>
            <a:spLocks noGrp="1"/>
          </p:cNvSpPr>
          <p:nvPr>
            <p:ph type="sldNum" sz="quarter" idx="10"/>
          </p:nvPr>
        </p:nvSpPr>
        <p:spPr/>
        <p:txBody>
          <a:bodyPr/>
          <a:lstStyle/>
          <a:p>
            <a:pPr>
              <a:defRPr/>
            </a:pPr>
            <a:fld id="{DC304DCF-6284-4BFA-A45B-6BEFD904EF42}" type="slidenum">
              <a:rPr lang="en-US" smtClean="0"/>
              <a:pPr>
                <a:defRPr/>
              </a:pPr>
              <a:t>1</a:t>
            </a:fld>
            <a:endParaRPr lang="en-US" dirty="0"/>
          </a:p>
        </p:txBody>
      </p:sp>
    </p:spTree>
    <p:extLst>
      <p:ext uri="{BB962C8B-B14F-4D97-AF65-F5344CB8AC3E}">
        <p14:creationId xmlns:p14="http://schemas.microsoft.com/office/powerpoint/2010/main" val="23417125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C304DCF-6284-4BFA-A45B-6BEFD904EF42}" type="slidenum">
              <a:rPr lang="en-US"/>
              <a:pPr>
                <a:defRPr/>
              </a:pPr>
              <a:t>10</a:t>
            </a:fld>
            <a:endParaRPr lang="en-US" dirty="0"/>
          </a:p>
        </p:txBody>
      </p:sp>
    </p:spTree>
    <p:extLst>
      <p:ext uri="{BB962C8B-B14F-4D97-AF65-F5344CB8AC3E}">
        <p14:creationId xmlns:p14="http://schemas.microsoft.com/office/powerpoint/2010/main" val="25009369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C304DCF-6284-4BFA-A45B-6BEFD904EF42}" type="slidenum">
              <a:rPr lang="en-US"/>
              <a:pPr>
                <a:defRPr/>
              </a:pPr>
              <a:t>11</a:t>
            </a:fld>
            <a:endParaRPr lang="en-US" dirty="0"/>
          </a:p>
        </p:txBody>
      </p:sp>
    </p:spTree>
    <p:extLst>
      <p:ext uri="{BB962C8B-B14F-4D97-AF65-F5344CB8AC3E}">
        <p14:creationId xmlns:p14="http://schemas.microsoft.com/office/powerpoint/2010/main" val="35225916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was written from the resident's perspective.</a:t>
            </a:r>
          </a:p>
        </p:txBody>
      </p:sp>
      <p:sp>
        <p:nvSpPr>
          <p:cNvPr id="4" name="Slide Number Placeholder 3"/>
          <p:cNvSpPr>
            <a:spLocks noGrp="1"/>
          </p:cNvSpPr>
          <p:nvPr>
            <p:ph type="sldNum" sz="quarter" idx="10"/>
          </p:nvPr>
        </p:nvSpPr>
        <p:spPr/>
        <p:txBody>
          <a:bodyPr/>
          <a:lstStyle/>
          <a:p>
            <a:pPr>
              <a:defRPr/>
            </a:pPr>
            <a:fld id="{DC304DCF-6284-4BFA-A45B-6BEFD904EF42}" type="slidenum">
              <a:rPr lang="en-US"/>
              <a:pPr>
                <a:defRPr/>
              </a:pPr>
              <a:t>12</a:t>
            </a:fld>
            <a:endParaRPr lang="en-US" dirty="0"/>
          </a:p>
        </p:txBody>
      </p:sp>
    </p:spTree>
    <p:extLst>
      <p:ext uri="{BB962C8B-B14F-4D97-AF65-F5344CB8AC3E}">
        <p14:creationId xmlns:p14="http://schemas.microsoft.com/office/powerpoint/2010/main" val="10587012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C304DCF-6284-4BFA-A45B-6BEFD904EF42}" type="slidenum">
              <a:rPr lang="en-US"/>
              <a:pPr>
                <a:defRPr/>
              </a:pPr>
              <a:t>13</a:t>
            </a:fld>
            <a:endParaRPr lang="en-US" dirty="0"/>
          </a:p>
        </p:txBody>
      </p:sp>
    </p:spTree>
    <p:extLst>
      <p:ext uri="{BB962C8B-B14F-4D97-AF65-F5344CB8AC3E}">
        <p14:creationId xmlns:p14="http://schemas.microsoft.com/office/powerpoint/2010/main" val="2668515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Whereas abuse is always deliberate, neglect may or may not be intentional.</a:t>
            </a:r>
          </a:p>
          <a:p>
            <a:endParaRPr lang="en-US" dirty="0"/>
          </a:p>
          <a:p>
            <a:r>
              <a:rPr lang="en-US" dirty="0"/>
              <a:t>Neglect is an "inside" phenomenon, perpetrated by NH staff or service providers coming into the NH.  Often neglect is the result of not having enough staff,  undertrained staff, and/or poor supervision.</a:t>
            </a:r>
          </a:p>
        </p:txBody>
      </p:sp>
      <p:sp>
        <p:nvSpPr>
          <p:cNvPr id="4" name="Slide Number Placeholder 3"/>
          <p:cNvSpPr>
            <a:spLocks noGrp="1"/>
          </p:cNvSpPr>
          <p:nvPr>
            <p:ph type="sldNum" sz="quarter" idx="10"/>
          </p:nvPr>
        </p:nvSpPr>
        <p:spPr/>
        <p:txBody>
          <a:bodyPr/>
          <a:lstStyle/>
          <a:p>
            <a:pPr>
              <a:defRPr/>
            </a:pPr>
            <a:fld id="{DC304DCF-6284-4BFA-A45B-6BEFD904EF42}" type="slidenum">
              <a:rPr lang="en-US"/>
              <a:pPr>
                <a:defRPr/>
              </a:pPr>
              <a:t>14</a:t>
            </a:fld>
            <a:endParaRPr lang="en-US" dirty="0"/>
          </a:p>
        </p:txBody>
      </p:sp>
    </p:spTree>
    <p:extLst>
      <p:ext uri="{BB962C8B-B14F-4D97-AF65-F5344CB8AC3E}">
        <p14:creationId xmlns:p14="http://schemas.microsoft.com/office/powerpoint/2010/main" val="6498711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C304DCF-6284-4BFA-A45B-6BEFD904EF42}" type="slidenum">
              <a:rPr lang="en-US"/>
              <a:pPr>
                <a:defRPr/>
              </a:pPr>
              <a:t>15</a:t>
            </a:fld>
            <a:endParaRPr lang="en-US" dirty="0"/>
          </a:p>
        </p:txBody>
      </p:sp>
    </p:spTree>
    <p:extLst>
      <p:ext uri="{BB962C8B-B14F-4D97-AF65-F5344CB8AC3E}">
        <p14:creationId xmlns:p14="http://schemas.microsoft.com/office/powerpoint/2010/main" val="40691890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C304DCF-6284-4BFA-A45B-6BEFD904EF42}" type="slidenum">
              <a:rPr lang="en-US"/>
              <a:pPr>
                <a:defRPr/>
              </a:pPr>
              <a:t>16</a:t>
            </a:fld>
            <a:endParaRPr lang="en-US" dirty="0"/>
          </a:p>
        </p:txBody>
      </p:sp>
    </p:spTree>
    <p:extLst>
      <p:ext uri="{BB962C8B-B14F-4D97-AF65-F5344CB8AC3E}">
        <p14:creationId xmlns:p14="http://schemas.microsoft.com/office/powerpoint/2010/main" val="40450448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Exploitation can be perpetrated by anybody.  Some of the most egregious cases have involved family members.</a:t>
            </a:r>
          </a:p>
        </p:txBody>
      </p:sp>
      <p:sp>
        <p:nvSpPr>
          <p:cNvPr id="4" name="Slide Number Placeholder 3"/>
          <p:cNvSpPr>
            <a:spLocks noGrp="1"/>
          </p:cNvSpPr>
          <p:nvPr>
            <p:ph type="sldNum" sz="quarter" idx="10"/>
          </p:nvPr>
        </p:nvSpPr>
        <p:spPr/>
        <p:txBody>
          <a:bodyPr/>
          <a:lstStyle/>
          <a:p>
            <a:pPr>
              <a:defRPr/>
            </a:pPr>
            <a:fld id="{DC304DCF-6284-4BFA-A45B-6BEFD904EF42}" type="slidenum">
              <a:rPr lang="en-US"/>
              <a:pPr>
                <a:defRPr/>
              </a:pPr>
              <a:t>17</a:t>
            </a:fld>
            <a:endParaRPr lang="en-US" dirty="0"/>
          </a:p>
        </p:txBody>
      </p:sp>
    </p:spTree>
    <p:extLst>
      <p:ext uri="{BB962C8B-B14F-4D97-AF65-F5344CB8AC3E}">
        <p14:creationId xmlns:p14="http://schemas.microsoft.com/office/powerpoint/2010/main" val="3289975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The newly revised NH </a:t>
            </a:r>
            <a:r>
              <a:rPr lang="en-US" dirty="0" err="1"/>
              <a:t>regs</a:t>
            </a:r>
            <a:r>
              <a:rPr lang="en-US" dirty="0"/>
              <a:t> have named misappropriation of property as a specific type of exploitation.  It can be perpetrated by anybody.</a:t>
            </a:r>
          </a:p>
        </p:txBody>
      </p:sp>
      <p:sp>
        <p:nvSpPr>
          <p:cNvPr id="4" name="Slide Number Placeholder 3"/>
          <p:cNvSpPr>
            <a:spLocks noGrp="1"/>
          </p:cNvSpPr>
          <p:nvPr>
            <p:ph type="sldNum" sz="quarter" idx="10"/>
          </p:nvPr>
        </p:nvSpPr>
        <p:spPr/>
        <p:txBody>
          <a:bodyPr/>
          <a:lstStyle/>
          <a:p>
            <a:pPr>
              <a:defRPr/>
            </a:pPr>
            <a:fld id="{DC304DCF-6284-4BFA-A45B-6BEFD904EF42}" type="slidenum">
              <a:rPr lang="en-US" smtClean="0"/>
              <a:pPr>
                <a:defRPr/>
              </a:pPr>
              <a:t>18</a:t>
            </a:fld>
            <a:endParaRPr lang="en-US" dirty="0"/>
          </a:p>
        </p:txBody>
      </p:sp>
    </p:spTree>
    <p:extLst>
      <p:ext uri="{BB962C8B-B14F-4D97-AF65-F5344CB8AC3E}">
        <p14:creationId xmlns:p14="http://schemas.microsoft.com/office/powerpoint/2010/main" val="24467928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C304DCF-6284-4BFA-A45B-6BEFD904EF42}" type="slidenum">
              <a:rPr lang="en-US" smtClean="0"/>
              <a:pPr>
                <a:defRPr/>
              </a:pPr>
              <a:t>19</a:t>
            </a:fld>
            <a:endParaRPr lang="en-US" dirty="0"/>
          </a:p>
        </p:txBody>
      </p:sp>
    </p:spTree>
    <p:extLst>
      <p:ext uri="{BB962C8B-B14F-4D97-AF65-F5344CB8AC3E}">
        <p14:creationId xmlns:p14="http://schemas.microsoft.com/office/powerpoint/2010/main" val="4248294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C304DCF-6284-4BFA-A45B-6BEFD904EF42}" type="slidenum">
              <a:rPr lang="en-US" smtClean="0"/>
              <a:pPr>
                <a:defRPr/>
              </a:pPr>
              <a:t>2</a:t>
            </a:fld>
            <a:endParaRPr lang="en-US" dirty="0"/>
          </a:p>
        </p:txBody>
      </p:sp>
    </p:spTree>
    <p:extLst>
      <p:ext uri="{BB962C8B-B14F-4D97-AF65-F5344CB8AC3E}">
        <p14:creationId xmlns:p14="http://schemas.microsoft.com/office/powerpoint/2010/main" val="5627069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NH law supports residents to live free of abuse and to voice grievances to the NH and outside agencies.  If a resident makes a grievance to the NH, the NH must investigate, take action to prevent further potential violations while the allegation is being investigated, and provide a timely, written decision to the resident.</a:t>
            </a:r>
          </a:p>
        </p:txBody>
      </p:sp>
      <p:sp>
        <p:nvSpPr>
          <p:cNvPr id="4" name="Slide Number Placeholder 3"/>
          <p:cNvSpPr>
            <a:spLocks noGrp="1"/>
          </p:cNvSpPr>
          <p:nvPr>
            <p:ph type="sldNum" sz="quarter" idx="10"/>
          </p:nvPr>
        </p:nvSpPr>
        <p:spPr/>
        <p:txBody>
          <a:bodyPr/>
          <a:lstStyle/>
          <a:p>
            <a:pPr>
              <a:defRPr/>
            </a:pPr>
            <a:fld id="{DC304DCF-6284-4BFA-A45B-6BEFD904EF42}" type="slidenum">
              <a:rPr lang="en-US"/>
              <a:pPr>
                <a:defRPr/>
              </a:pPr>
              <a:t>20</a:t>
            </a:fld>
            <a:endParaRPr lang="en-US" dirty="0"/>
          </a:p>
        </p:txBody>
      </p:sp>
    </p:spTree>
    <p:extLst>
      <p:ext uri="{BB962C8B-B14F-4D97-AF65-F5344CB8AC3E}">
        <p14:creationId xmlns:p14="http://schemas.microsoft.com/office/powerpoint/2010/main" val="17150668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LTOP is a resident's educator, partner, and advocate in abuse prevention and reporting.</a:t>
            </a:r>
          </a:p>
        </p:txBody>
      </p:sp>
      <p:sp>
        <p:nvSpPr>
          <p:cNvPr id="4" name="Slide Number Placeholder 3"/>
          <p:cNvSpPr>
            <a:spLocks noGrp="1"/>
          </p:cNvSpPr>
          <p:nvPr>
            <p:ph type="sldNum" sz="quarter" idx="10"/>
          </p:nvPr>
        </p:nvSpPr>
        <p:spPr/>
        <p:txBody>
          <a:bodyPr/>
          <a:lstStyle/>
          <a:p>
            <a:pPr>
              <a:defRPr/>
            </a:pPr>
            <a:fld id="{DC304DCF-6284-4BFA-A45B-6BEFD904EF42}" type="slidenum">
              <a:rPr lang="en-US"/>
              <a:pPr>
                <a:defRPr/>
              </a:pPr>
              <a:t>21</a:t>
            </a:fld>
            <a:endParaRPr lang="en-US" dirty="0"/>
          </a:p>
        </p:txBody>
      </p:sp>
    </p:spTree>
    <p:extLst>
      <p:ext uri="{BB962C8B-B14F-4D97-AF65-F5344CB8AC3E}">
        <p14:creationId xmlns:p14="http://schemas.microsoft.com/office/powerpoint/2010/main" val="20463219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C304DCF-6284-4BFA-A45B-6BEFD904EF42}" type="slidenum">
              <a:rPr lang="en-US"/>
              <a:pPr>
                <a:defRPr/>
              </a:pPr>
              <a:t>22</a:t>
            </a:fld>
            <a:endParaRPr lang="en-US" dirty="0"/>
          </a:p>
        </p:txBody>
      </p:sp>
    </p:spTree>
    <p:extLst>
      <p:ext uri="{BB962C8B-B14F-4D97-AF65-F5344CB8AC3E}">
        <p14:creationId xmlns:p14="http://schemas.microsoft.com/office/powerpoint/2010/main" val="4546430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indent="-182245"/>
            <a:r>
              <a:rPr lang="en-US" dirty="0"/>
              <a:t>	For more information about the Ombudsman program’s role in responding to complaints, including allegations about abuse, see the Administration for Community Living’s Frequently Asked Questions about the LTCO program </a:t>
            </a:r>
            <a:r>
              <a:rPr lang="en-US" u="sng" dirty="0">
                <a:solidFill>
                  <a:srgbClr val="0000CC"/>
                </a:solidFill>
              </a:rPr>
              <a:t>https://www.acl.gov/programs/long-term-care-ombudsman/long-term-care-ombudsman-faq </a:t>
            </a:r>
            <a:r>
              <a:rPr lang="en-US" dirty="0"/>
              <a:t>and the National Ombudsman Resource Center (NORC) website </a:t>
            </a:r>
            <a:r>
              <a:rPr lang="en-US" dirty="0">
                <a:solidFill>
                  <a:srgbClr val="0000CC"/>
                </a:solidFill>
              </a:rPr>
              <a:t>http://ltcombudsman.org/issues/abuse-neglectand-exploitation-in-long-term-care-facilities</a:t>
            </a:r>
            <a:r>
              <a:rPr lang="en-US" dirty="0"/>
              <a:t>. </a:t>
            </a:r>
          </a:p>
          <a:p>
            <a:pPr lvl="1" indent="-182245"/>
            <a:endParaRPr lang="en-US" dirty="0"/>
          </a:p>
          <a:p>
            <a:pPr lvl="1" indent="-182245"/>
            <a:r>
              <a:rPr lang="en-US" dirty="0"/>
              <a:t>	For more information on the Ombudsman’s handling of complaints, including those involving abuse, see  </a:t>
            </a:r>
            <a:r>
              <a:rPr lang="en-US" dirty="0">
                <a:hlinkClick r:id="rId3"/>
              </a:rPr>
              <a:t>http://ltcombudsman.org/uploads/files/library/long-term-care-ombudsman-program-what-you-must-know.pdf</a:t>
            </a:r>
            <a:endParaRPr lang="en-US" dirty="0"/>
          </a:p>
          <a:p>
            <a:pPr lvl="1" indent="-182245"/>
            <a:endParaRPr lang="en-US" dirty="0"/>
          </a:p>
        </p:txBody>
      </p:sp>
      <p:sp>
        <p:nvSpPr>
          <p:cNvPr id="4" name="Slide Number Placeholder 3"/>
          <p:cNvSpPr>
            <a:spLocks noGrp="1"/>
          </p:cNvSpPr>
          <p:nvPr>
            <p:ph type="sldNum" sz="quarter" idx="10"/>
          </p:nvPr>
        </p:nvSpPr>
        <p:spPr/>
        <p:txBody>
          <a:bodyPr/>
          <a:lstStyle/>
          <a:p>
            <a:pPr>
              <a:defRPr/>
            </a:pPr>
            <a:fld id="{DC304DCF-6284-4BFA-A45B-6BEFD904EF42}" type="slidenum">
              <a:rPr lang="en-US"/>
              <a:pPr>
                <a:defRPr/>
              </a:pPr>
              <a:t>23</a:t>
            </a:fld>
            <a:endParaRPr lang="en-US" dirty="0"/>
          </a:p>
        </p:txBody>
      </p:sp>
    </p:spTree>
    <p:extLst>
      <p:ext uri="{BB962C8B-B14F-4D97-AF65-F5344CB8AC3E}">
        <p14:creationId xmlns:p14="http://schemas.microsoft.com/office/powerpoint/2010/main" val="15760003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in taking one or several of these actions, residents can build relationships, confidence, and knowledge to prevent and report abuse.  Ombudsman program reps can play a key role in encouraging and supporting residents to take action.</a:t>
            </a:r>
          </a:p>
        </p:txBody>
      </p:sp>
      <p:sp>
        <p:nvSpPr>
          <p:cNvPr id="4" name="Slide Number Placeholder 3"/>
          <p:cNvSpPr>
            <a:spLocks noGrp="1"/>
          </p:cNvSpPr>
          <p:nvPr>
            <p:ph type="sldNum" sz="quarter" idx="10"/>
          </p:nvPr>
        </p:nvSpPr>
        <p:spPr/>
        <p:txBody>
          <a:bodyPr/>
          <a:lstStyle/>
          <a:p>
            <a:pPr>
              <a:defRPr/>
            </a:pPr>
            <a:fld id="{DC304DCF-6284-4BFA-A45B-6BEFD904EF42}" type="slidenum">
              <a:rPr lang="en-US"/>
              <a:pPr>
                <a:defRPr/>
              </a:pPr>
              <a:t>24</a:t>
            </a:fld>
            <a:endParaRPr lang="en-US" dirty="0"/>
          </a:p>
        </p:txBody>
      </p:sp>
    </p:spTree>
    <p:extLst>
      <p:ext uri="{BB962C8B-B14F-4D97-AF65-F5344CB8AC3E}">
        <p14:creationId xmlns:p14="http://schemas.microsoft.com/office/powerpoint/2010/main" val="3209807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NH's must develop a grievance policy and provide a copy of the policy to residents upon request.  They must also make available to residents information about how to file a grievance.</a:t>
            </a:r>
          </a:p>
        </p:txBody>
      </p:sp>
      <p:sp>
        <p:nvSpPr>
          <p:cNvPr id="4" name="Slide Number Placeholder 3"/>
          <p:cNvSpPr>
            <a:spLocks noGrp="1"/>
          </p:cNvSpPr>
          <p:nvPr>
            <p:ph type="sldNum" sz="quarter" idx="10"/>
          </p:nvPr>
        </p:nvSpPr>
        <p:spPr/>
        <p:txBody>
          <a:bodyPr/>
          <a:lstStyle/>
          <a:p>
            <a:pPr>
              <a:defRPr/>
            </a:pPr>
            <a:fld id="{DC304DCF-6284-4BFA-A45B-6BEFD904EF42}" type="slidenum">
              <a:rPr lang="en-US"/>
              <a:pPr>
                <a:defRPr/>
              </a:pPr>
              <a:t>25</a:t>
            </a:fld>
            <a:endParaRPr lang="en-US" dirty="0"/>
          </a:p>
        </p:txBody>
      </p:sp>
    </p:spTree>
    <p:extLst>
      <p:ext uri="{BB962C8B-B14F-4D97-AF65-F5344CB8AC3E}">
        <p14:creationId xmlns:p14="http://schemas.microsoft.com/office/powerpoint/2010/main" val="17576491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C304DCF-6284-4BFA-A45B-6BEFD904EF42}" type="slidenum">
              <a:rPr lang="en-US"/>
              <a:pPr>
                <a:defRPr/>
              </a:pPr>
              <a:t>26</a:t>
            </a:fld>
            <a:endParaRPr lang="en-US" dirty="0"/>
          </a:p>
        </p:txBody>
      </p:sp>
    </p:spTree>
    <p:extLst>
      <p:ext uri="{BB962C8B-B14F-4D97-AF65-F5344CB8AC3E}">
        <p14:creationId xmlns:p14="http://schemas.microsoft.com/office/powerpoint/2010/main" val="35101243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C304DCF-6284-4BFA-A45B-6BEFD904EF42}" type="slidenum">
              <a:rPr lang="en-US"/>
              <a:pPr>
                <a:defRPr/>
              </a:pPr>
              <a:t>27</a:t>
            </a:fld>
            <a:endParaRPr lang="en-US" dirty="0"/>
          </a:p>
        </p:txBody>
      </p:sp>
    </p:spTree>
    <p:extLst>
      <p:ext uri="{BB962C8B-B14F-4D97-AF65-F5344CB8AC3E}">
        <p14:creationId xmlns:p14="http://schemas.microsoft.com/office/powerpoint/2010/main" val="15346284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NH </a:t>
            </a:r>
            <a:r>
              <a:rPr lang="en-US" dirty="0" err="1"/>
              <a:t>regs</a:t>
            </a:r>
            <a:r>
              <a:rPr lang="en-US" dirty="0"/>
              <a:t> make explicit the facility's obligations to prohibit, prevent, report, and respond to allegations of abuse.  </a:t>
            </a:r>
          </a:p>
        </p:txBody>
      </p:sp>
      <p:sp>
        <p:nvSpPr>
          <p:cNvPr id="4" name="Slide Number Placeholder 3"/>
          <p:cNvSpPr>
            <a:spLocks noGrp="1"/>
          </p:cNvSpPr>
          <p:nvPr>
            <p:ph type="sldNum" sz="quarter" idx="10"/>
          </p:nvPr>
        </p:nvSpPr>
        <p:spPr/>
        <p:txBody>
          <a:bodyPr/>
          <a:lstStyle/>
          <a:p>
            <a:pPr>
              <a:defRPr/>
            </a:pPr>
            <a:fld id="{DC304DCF-6284-4BFA-A45B-6BEFD904EF42}" type="slidenum">
              <a:rPr lang="en-US"/>
              <a:pPr>
                <a:defRPr/>
              </a:pPr>
              <a:t>28</a:t>
            </a:fld>
            <a:endParaRPr lang="en-US" dirty="0"/>
          </a:p>
        </p:txBody>
      </p:sp>
    </p:spTree>
    <p:extLst>
      <p:ext uri="{BB962C8B-B14F-4D97-AF65-F5344CB8AC3E}">
        <p14:creationId xmlns:p14="http://schemas.microsoft.com/office/powerpoint/2010/main" val="39709458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facility must ensure  that all allegations are reported immediately, but not later than 2 hours, if there is serious bodily harm, and no later than 24 hours if there is not serious bodily harm.</a:t>
            </a:r>
          </a:p>
        </p:txBody>
      </p:sp>
      <p:sp>
        <p:nvSpPr>
          <p:cNvPr id="4" name="Slide Number Placeholder 3"/>
          <p:cNvSpPr>
            <a:spLocks noGrp="1"/>
          </p:cNvSpPr>
          <p:nvPr>
            <p:ph type="sldNum" sz="quarter" idx="10"/>
          </p:nvPr>
        </p:nvSpPr>
        <p:spPr/>
        <p:txBody>
          <a:bodyPr/>
          <a:lstStyle/>
          <a:p>
            <a:pPr>
              <a:defRPr/>
            </a:pPr>
            <a:fld id="{DC304DCF-6284-4BFA-A45B-6BEFD904EF42}" type="slidenum">
              <a:rPr lang="en-US" smtClean="0"/>
              <a:pPr>
                <a:defRPr/>
              </a:pPr>
              <a:t>29</a:t>
            </a:fld>
            <a:endParaRPr lang="en-US" dirty="0"/>
          </a:p>
        </p:txBody>
      </p:sp>
    </p:spTree>
    <p:extLst>
      <p:ext uri="{BB962C8B-B14F-4D97-AF65-F5344CB8AC3E}">
        <p14:creationId xmlns:p14="http://schemas.microsoft.com/office/powerpoint/2010/main" val="3508749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C304DCF-6284-4BFA-A45B-6BEFD904EF42}" type="slidenum">
              <a:rPr lang="en-US"/>
              <a:pPr>
                <a:defRPr/>
              </a:pPr>
              <a:t>3</a:t>
            </a:fld>
            <a:endParaRPr lang="en-US" dirty="0"/>
          </a:p>
        </p:txBody>
      </p:sp>
    </p:spTree>
    <p:extLst>
      <p:ext uri="{BB962C8B-B14F-4D97-AF65-F5344CB8AC3E}">
        <p14:creationId xmlns:p14="http://schemas.microsoft.com/office/powerpoint/2010/main" val="11742237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a heroic act to report. Without reporting, the abuse may continue, affecting more residents and causing more harm.  </a:t>
            </a:r>
          </a:p>
          <a:p>
            <a:r>
              <a:rPr lang="en-US" dirty="0"/>
              <a:t>Currently, only 1 in 23 incidents of elder abuse is reported.  </a:t>
            </a:r>
          </a:p>
        </p:txBody>
      </p:sp>
      <p:sp>
        <p:nvSpPr>
          <p:cNvPr id="4" name="Slide Number Placeholder 3"/>
          <p:cNvSpPr>
            <a:spLocks noGrp="1"/>
          </p:cNvSpPr>
          <p:nvPr>
            <p:ph type="sldNum" sz="quarter" idx="10"/>
          </p:nvPr>
        </p:nvSpPr>
        <p:spPr/>
        <p:txBody>
          <a:bodyPr/>
          <a:lstStyle/>
          <a:p>
            <a:pPr>
              <a:defRPr/>
            </a:pPr>
            <a:fld id="{DC304DCF-6284-4BFA-A45B-6BEFD904EF42}" type="slidenum">
              <a:rPr lang="en-US"/>
              <a:pPr>
                <a:defRPr/>
              </a:pPr>
              <a:t>32</a:t>
            </a:fld>
            <a:endParaRPr lang="en-US" dirty="0"/>
          </a:p>
        </p:txBody>
      </p:sp>
    </p:spTree>
    <p:extLst>
      <p:ext uri="{BB962C8B-B14F-4D97-AF65-F5344CB8AC3E}">
        <p14:creationId xmlns:p14="http://schemas.microsoft.com/office/powerpoint/2010/main" val="19639523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some states, reports can also be made online.  Many state licensing and certification agencies can obtain reports via email addresses or online forms.  This is also true for many state Long-Term Care Ombudsman Programs.  Your local Ombudsman program can provide information on how to contact your licensing and certification agency.</a:t>
            </a:r>
          </a:p>
        </p:txBody>
      </p:sp>
      <p:sp>
        <p:nvSpPr>
          <p:cNvPr id="4" name="Slide Number Placeholder 3"/>
          <p:cNvSpPr>
            <a:spLocks noGrp="1"/>
          </p:cNvSpPr>
          <p:nvPr>
            <p:ph type="sldNum" sz="quarter" idx="10"/>
          </p:nvPr>
        </p:nvSpPr>
        <p:spPr/>
        <p:txBody>
          <a:bodyPr/>
          <a:lstStyle/>
          <a:p>
            <a:pPr>
              <a:defRPr/>
            </a:pPr>
            <a:fld id="{DC304DCF-6284-4BFA-A45B-6BEFD904EF42}" type="slidenum">
              <a:rPr lang="en-US"/>
              <a:pPr>
                <a:defRPr/>
              </a:pPr>
              <a:t>33</a:t>
            </a:fld>
            <a:endParaRPr lang="en-US" dirty="0"/>
          </a:p>
        </p:txBody>
      </p:sp>
    </p:spTree>
    <p:extLst>
      <p:ext uri="{BB962C8B-B14F-4D97-AF65-F5344CB8AC3E}">
        <p14:creationId xmlns:p14="http://schemas.microsoft.com/office/powerpoint/2010/main" val="18801417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C304DCF-6284-4BFA-A45B-6BEFD904EF42}" type="slidenum">
              <a:rPr lang="en-US"/>
              <a:pPr>
                <a:defRPr/>
              </a:pPr>
              <a:t>34</a:t>
            </a:fld>
            <a:endParaRPr lang="en-US" dirty="0"/>
          </a:p>
        </p:txBody>
      </p:sp>
    </p:spTree>
    <p:extLst>
      <p:ext uri="{BB962C8B-B14F-4D97-AF65-F5344CB8AC3E}">
        <p14:creationId xmlns:p14="http://schemas.microsoft.com/office/powerpoint/2010/main" val="28902396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C304DCF-6284-4BFA-A45B-6BEFD904EF42}" type="slidenum">
              <a:rPr lang="en-US"/>
              <a:pPr>
                <a:defRPr/>
              </a:pPr>
              <a:t>35</a:t>
            </a:fld>
            <a:endParaRPr lang="en-US" dirty="0"/>
          </a:p>
        </p:txBody>
      </p:sp>
    </p:spTree>
    <p:extLst>
      <p:ext uri="{BB962C8B-B14F-4D97-AF65-F5344CB8AC3E}">
        <p14:creationId xmlns:p14="http://schemas.microsoft.com/office/powerpoint/2010/main" val="19146689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C304DCF-6284-4BFA-A45B-6BEFD904EF42}" type="slidenum">
              <a:rPr lang="en-US"/>
              <a:pPr>
                <a:defRPr/>
              </a:pPr>
              <a:t>37</a:t>
            </a:fld>
            <a:endParaRPr lang="en-US" dirty="0"/>
          </a:p>
        </p:txBody>
      </p:sp>
    </p:spTree>
    <p:extLst>
      <p:ext uri="{BB962C8B-B14F-4D97-AF65-F5344CB8AC3E}">
        <p14:creationId xmlns:p14="http://schemas.microsoft.com/office/powerpoint/2010/main" val="7389499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C304DCF-6284-4BFA-A45B-6BEFD904EF42}" type="slidenum">
              <a:rPr lang="en-US"/>
              <a:pPr>
                <a:defRPr/>
              </a:pPr>
              <a:t>38</a:t>
            </a:fld>
            <a:endParaRPr lang="en-US" dirty="0"/>
          </a:p>
        </p:txBody>
      </p:sp>
    </p:spTree>
    <p:extLst>
      <p:ext uri="{BB962C8B-B14F-4D97-AF65-F5344CB8AC3E}">
        <p14:creationId xmlns:p14="http://schemas.microsoft.com/office/powerpoint/2010/main" val="15624124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Fear of retaliation is a significant resident concern.  While ombudsman program representatives can not 100% guarantee this will not occur, they can guarantee that they will stand by the resident and respond.</a:t>
            </a:r>
          </a:p>
        </p:txBody>
      </p:sp>
      <p:sp>
        <p:nvSpPr>
          <p:cNvPr id="4" name="Slide Number Placeholder 3"/>
          <p:cNvSpPr>
            <a:spLocks noGrp="1"/>
          </p:cNvSpPr>
          <p:nvPr>
            <p:ph type="sldNum" sz="quarter" idx="10"/>
          </p:nvPr>
        </p:nvSpPr>
        <p:spPr/>
        <p:txBody>
          <a:bodyPr/>
          <a:lstStyle/>
          <a:p>
            <a:pPr>
              <a:defRPr/>
            </a:pPr>
            <a:fld id="{DC304DCF-6284-4BFA-A45B-6BEFD904EF42}" type="slidenum">
              <a:rPr lang="en-US"/>
              <a:pPr>
                <a:defRPr/>
              </a:pPr>
              <a:t>39</a:t>
            </a:fld>
            <a:endParaRPr lang="en-US" dirty="0"/>
          </a:p>
        </p:txBody>
      </p:sp>
    </p:spTree>
    <p:extLst>
      <p:ext uri="{BB962C8B-B14F-4D97-AF65-F5344CB8AC3E}">
        <p14:creationId xmlns:p14="http://schemas.microsoft.com/office/powerpoint/2010/main" val="29872336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C304DCF-6284-4BFA-A45B-6BEFD904EF42}" type="slidenum">
              <a:rPr lang="en-US" smtClean="0"/>
              <a:pPr>
                <a:defRPr/>
              </a:pPr>
              <a:t>40</a:t>
            </a:fld>
            <a:endParaRPr lang="en-US" dirty="0"/>
          </a:p>
        </p:txBody>
      </p:sp>
    </p:spTree>
    <p:extLst>
      <p:ext uri="{BB962C8B-B14F-4D97-AF65-F5344CB8AC3E}">
        <p14:creationId xmlns:p14="http://schemas.microsoft.com/office/powerpoint/2010/main" val="307484287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Placeholder 2"/>
          <p:cNvSpPr>
            <a:spLocks noGrp="1" noRot="1" noChangeAspect="1"/>
          </p:cNvSpPr>
          <p:nvPr>
            <p:ph type="sldImg"/>
          </p:nvPr>
        </p:nvSpPr>
        <p:spPr bwMode="auto">
          <a:noFill/>
          <a:ln>
            <a:solidFill>
              <a:srgbClr val="000000"/>
            </a:solidFill>
            <a:miter lim="800000"/>
            <a:headEnd/>
            <a:tailEnd/>
          </a:ln>
        </p:spPr>
      </p:sp>
      <p:sp>
        <p:nvSpPr>
          <p:cNvPr id="97283" name="Placeholder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746604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key goal of this training is to provide information and instill confidence in consumers to take steps to prevent abuse and to report any allegation of abuse.</a:t>
            </a:r>
          </a:p>
        </p:txBody>
      </p:sp>
      <p:sp>
        <p:nvSpPr>
          <p:cNvPr id="4" name="Slide Number Placeholder 3"/>
          <p:cNvSpPr>
            <a:spLocks noGrp="1"/>
          </p:cNvSpPr>
          <p:nvPr>
            <p:ph type="sldNum" sz="quarter" idx="10"/>
          </p:nvPr>
        </p:nvSpPr>
        <p:spPr/>
        <p:txBody>
          <a:bodyPr/>
          <a:lstStyle/>
          <a:p>
            <a:pPr>
              <a:defRPr/>
            </a:pPr>
            <a:fld id="{DC304DCF-6284-4BFA-A45B-6BEFD904EF42}" type="slidenum">
              <a:rPr lang="en-US"/>
              <a:pPr>
                <a:defRPr/>
              </a:pPr>
              <a:t>4</a:t>
            </a:fld>
            <a:endParaRPr lang="en-US" dirty="0"/>
          </a:p>
        </p:txBody>
      </p:sp>
    </p:spTree>
    <p:extLst>
      <p:ext uri="{BB962C8B-B14F-4D97-AF65-F5344CB8AC3E}">
        <p14:creationId xmlns:p14="http://schemas.microsoft.com/office/powerpoint/2010/main" val="164687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C304DCF-6284-4BFA-A45B-6BEFD904EF42}" type="slidenum">
              <a:rPr lang="en-US"/>
              <a:pPr>
                <a:defRPr/>
              </a:pPr>
              <a:t>5</a:t>
            </a:fld>
            <a:endParaRPr lang="en-US" dirty="0"/>
          </a:p>
        </p:txBody>
      </p:sp>
    </p:spTree>
    <p:extLst>
      <p:ext uri="{BB962C8B-B14F-4D97-AF65-F5344CB8AC3E}">
        <p14:creationId xmlns:p14="http://schemas.microsoft.com/office/powerpoint/2010/main" val="813480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C304DCF-6284-4BFA-A45B-6BEFD904EF42}" type="slidenum">
              <a:rPr lang="en-US" smtClean="0"/>
              <a:pPr>
                <a:defRPr/>
              </a:pPr>
              <a:t>6</a:t>
            </a:fld>
            <a:endParaRPr lang="en-US" dirty="0"/>
          </a:p>
        </p:txBody>
      </p:sp>
    </p:spTree>
    <p:extLst>
      <p:ext uri="{BB962C8B-B14F-4D97-AF65-F5344CB8AC3E}">
        <p14:creationId xmlns:p14="http://schemas.microsoft.com/office/powerpoint/2010/main" val="2974872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Abusive acts are deliberate and can be caused by anybody in the nursing home, i.e., staff, residents, family, visitors.  A new form of abuse is the use of cameras, phones and social media to depict, e.g.,  residents in uncompromising positions or embarrassing situations.</a:t>
            </a:r>
          </a:p>
        </p:txBody>
      </p:sp>
      <p:sp>
        <p:nvSpPr>
          <p:cNvPr id="4" name="Slide Number Placeholder 3"/>
          <p:cNvSpPr>
            <a:spLocks noGrp="1"/>
          </p:cNvSpPr>
          <p:nvPr>
            <p:ph type="sldNum" sz="quarter" idx="10"/>
          </p:nvPr>
        </p:nvSpPr>
        <p:spPr/>
        <p:txBody>
          <a:bodyPr/>
          <a:lstStyle/>
          <a:p>
            <a:pPr>
              <a:defRPr/>
            </a:pPr>
            <a:fld id="{DC304DCF-6284-4BFA-A45B-6BEFD904EF42}" type="slidenum">
              <a:rPr lang="en-US"/>
              <a:pPr>
                <a:defRPr/>
              </a:pPr>
              <a:t>7</a:t>
            </a:fld>
            <a:endParaRPr lang="en-US" dirty="0"/>
          </a:p>
        </p:txBody>
      </p:sp>
    </p:spTree>
    <p:extLst>
      <p:ext uri="{BB962C8B-B14F-4D97-AF65-F5344CB8AC3E}">
        <p14:creationId xmlns:p14="http://schemas.microsoft.com/office/powerpoint/2010/main" val="962089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 State Operations Manual, Appendix PP, effective November 28, 2017 and 42 CFR 483.12</a:t>
            </a:r>
          </a:p>
        </p:txBody>
      </p:sp>
      <p:sp>
        <p:nvSpPr>
          <p:cNvPr id="4" name="Slide Number Placeholder 3"/>
          <p:cNvSpPr>
            <a:spLocks noGrp="1"/>
          </p:cNvSpPr>
          <p:nvPr>
            <p:ph type="sldNum" sz="quarter" idx="10"/>
          </p:nvPr>
        </p:nvSpPr>
        <p:spPr/>
        <p:txBody>
          <a:bodyPr/>
          <a:lstStyle/>
          <a:p>
            <a:pPr>
              <a:defRPr/>
            </a:pPr>
            <a:fld id="{DC304DCF-6284-4BFA-A45B-6BEFD904EF42}" type="slidenum">
              <a:rPr lang="en-US"/>
              <a:pPr>
                <a:defRPr/>
              </a:pPr>
              <a:t>8</a:t>
            </a:fld>
            <a:endParaRPr lang="en-US" dirty="0"/>
          </a:p>
        </p:txBody>
      </p:sp>
    </p:spTree>
    <p:extLst>
      <p:ext uri="{BB962C8B-B14F-4D97-AF65-F5344CB8AC3E}">
        <p14:creationId xmlns:p14="http://schemas.microsoft.com/office/powerpoint/2010/main" val="18005367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NH </a:t>
            </a:r>
            <a:r>
              <a:rPr lang="en-US" dirty="0" err="1"/>
              <a:t>regs</a:t>
            </a:r>
            <a:r>
              <a:rPr lang="en-US" dirty="0"/>
              <a:t> prohibit the use of chemical and physical restraints for the purposes of discipline or staff convenience that are not required to treat the resident's medical symptoms. The NH must obtain the resident's or the resident's representative's consent, use the least restrictive alternative for the least amount of time ,and must document evaluation of continued need for the restraint.</a:t>
            </a:r>
            <a:endParaRPr lang="en-US" dirty="0" err="1"/>
          </a:p>
          <a:p>
            <a:r>
              <a:rPr lang="en-US" dirty="0"/>
              <a:t>For example, antipsychotic medications can only be used  to treat a resident's underlying medical condition after all reasonable attempts have been tried to address the resident's issue and with the doctor's approval.  </a:t>
            </a:r>
          </a:p>
        </p:txBody>
      </p:sp>
      <p:sp>
        <p:nvSpPr>
          <p:cNvPr id="4" name="Slide Number Placeholder 3"/>
          <p:cNvSpPr>
            <a:spLocks noGrp="1"/>
          </p:cNvSpPr>
          <p:nvPr>
            <p:ph type="sldNum" sz="quarter" idx="10"/>
          </p:nvPr>
        </p:nvSpPr>
        <p:spPr/>
        <p:txBody>
          <a:bodyPr/>
          <a:lstStyle/>
          <a:p>
            <a:pPr>
              <a:defRPr/>
            </a:pPr>
            <a:fld id="{DC304DCF-6284-4BFA-A45B-6BEFD904EF42}" type="slidenum">
              <a:rPr lang="en-US"/>
              <a:pPr>
                <a:defRPr/>
              </a:pPr>
              <a:t>9</a:t>
            </a:fld>
            <a:endParaRPr lang="en-US" dirty="0"/>
          </a:p>
        </p:txBody>
      </p:sp>
    </p:spTree>
    <p:extLst>
      <p:ext uri="{BB962C8B-B14F-4D97-AF65-F5344CB8AC3E}">
        <p14:creationId xmlns:p14="http://schemas.microsoft.com/office/powerpoint/2010/main" val="1234741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11469716-BACD-4997-B5DF-D995F6728735}" type="datetime2">
              <a:rPr lang="en-US"/>
              <a:pPr>
                <a:defRPr/>
              </a:pPr>
              <a:t>Wednesday, January 10, 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9A52BEF-7088-4A79-8954-7E0F8B8F553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91A6A56-AAA0-4F32-A6D3-D9F88E3DC241}" type="datetime2">
              <a:rPr lang="en-US"/>
              <a:pPr>
                <a:defRPr/>
              </a:pPr>
              <a:t>Wednesday, January 10, 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4682324-9A48-4BF9-BE51-345E2E0967C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884B369-0B34-497C-B092-9551C78B231A}" type="datetime2">
              <a:rPr lang="en-US"/>
              <a:pPr>
                <a:defRPr/>
              </a:pPr>
              <a:t>Wednesday, January 10, 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12DFCAB-8A42-4001-933B-11ADD0D367F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29DD02A-869B-49DC-A22D-D8AD133B3D26}" type="datetime2">
              <a:rPr lang="en-US"/>
              <a:pPr>
                <a:defRPr/>
              </a:pPr>
              <a:t>Wednesday, January 10, 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2F736A6-7933-452F-A48D-58A64503FD0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0CAABB5-F409-4AA7-B9A1-E12BDA1E0917}" type="datetime2">
              <a:rPr lang="en-US"/>
              <a:pPr>
                <a:defRPr/>
              </a:pPr>
              <a:t>Wednesday, January 10, 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3344AC1-1564-4F1A-BBCC-D28EE0E013B5}"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5471D90-27FD-4468-B60C-1749DAF7B999}" type="datetime2">
              <a:rPr lang="en-US"/>
              <a:pPr>
                <a:defRPr/>
              </a:pPr>
              <a:t>Wednesday, January 10, 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016C814-40BC-46D0-A8C3-9D2318B2B41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4AE6E7C8-38E0-45EB-B7DF-AA978E3A7A34}" type="datetime2">
              <a:rPr lang="en-US"/>
              <a:pPr>
                <a:defRPr/>
              </a:pPr>
              <a:t>Wednesday, January 10, 2018</a:t>
            </a:fld>
            <a:endParaRPr lang="en-US" dirty="0"/>
          </a:p>
        </p:txBody>
      </p:sp>
      <p:sp>
        <p:nvSpPr>
          <p:cNvPr id="9" name="Footer Placeholder 7"/>
          <p:cNvSpPr>
            <a:spLocks noGrp="1"/>
          </p:cNvSpPr>
          <p:nvPr>
            <p:ph type="ftr" sz="quarter" idx="11"/>
          </p:nvPr>
        </p:nvSpPr>
        <p:spPr/>
        <p:txBody>
          <a:bodyPr/>
          <a:lstStyle>
            <a:lvl1pPr>
              <a:defRPr/>
            </a:lvl1pPr>
          </a:lstStyle>
          <a:p>
            <a:pPr>
              <a:defRPr/>
            </a:pPr>
            <a:endParaRPr lang="en-US" dirty="0"/>
          </a:p>
        </p:txBody>
      </p:sp>
      <p:sp>
        <p:nvSpPr>
          <p:cNvPr id="10" name="Slide Number Placeholder 8"/>
          <p:cNvSpPr>
            <a:spLocks noGrp="1"/>
          </p:cNvSpPr>
          <p:nvPr>
            <p:ph type="sldNum" sz="quarter" idx="12"/>
          </p:nvPr>
        </p:nvSpPr>
        <p:spPr/>
        <p:txBody>
          <a:bodyPr/>
          <a:lstStyle>
            <a:lvl1pPr>
              <a:defRPr/>
            </a:lvl1pPr>
          </a:lstStyle>
          <a:p>
            <a:pPr>
              <a:defRPr/>
            </a:pPr>
            <a:fld id="{9D9696A2-6431-4F90-98CE-77071C1F3F0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451B331-4B49-45CE-85D0-743E7C76037B}" type="datetime2">
              <a:rPr lang="en-US"/>
              <a:pPr>
                <a:defRPr/>
              </a:pPr>
              <a:t>Wednesday, January 10, 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0A68755-545F-4F52-BB8D-34A06755936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2B63F26-93A0-4296-B3C7-B0D157FD43C4}" type="datetime2">
              <a:rPr lang="en-US"/>
              <a:pPr>
                <a:defRPr/>
              </a:pPr>
              <a:t>Wednesday, January 10, 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53F0D1F7-246E-4B4D-915D-7BBAF2DD17B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fld id="{515B2775-05E4-4758-B848-621D0714D905}" type="datetime2">
              <a:rPr lang="en-US"/>
              <a:pPr>
                <a:defRPr/>
              </a:pPr>
              <a:t>Wednesday, January 10, 2018</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dirty="0"/>
          </a:p>
        </p:txBody>
      </p:sp>
      <p:sp>
        <p:nvSpPr>
          <p:cNvPr id="8" name="Slide Number Placeholder 6"/>
          <p:cNvSpPr>
            <a:spLocks noGrp="1"/>
          </p:cNvSpPr>
          <p:nvPr>
            <p:ph type="sldNum" sz="quarter" idx="12"/>
          </p:nvPr>
        </p:nvSpPr>
        <p:spPr/>
        <p:txBody>
          <a:bodyPr/>
          <a:lstStyle>
            <a:lvl1pPr>
              <a:defRPr/>
            </a:lvl1pPr>
          </a:lstStyle>
          <a:p>
            <a:pPr>
              <a:defRPr/>
            </a:pPr>
            <a:fld id="{132BACCF-070E-40F2-9168-7145DBCA141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5C7FE78-8E03-4852-ABAB-32A73E9CF35A}" type="datetime2">
              <a:rPr lang="en-US"/>
              <a:pPr>
                <a:defRPr/>
              </a:pPr>
              <a:t>Wednesday, January 10, 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222077C-E156-4610-86C6-FFDCFBB3FB2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fontAlgn="auto">
              <a:spcBef>
                <a:spcPts val="0"/>
              </a:spcBef>
              <a:spcAft>
                <a:spcPts val="0"/>
              </a:spcAft>
              <a:defRPr sz="1200" smtClean="0">
                <a:solidFill>
                  <a:srgbClr val="FFFFFF"/>
                </a:solidFill>
                <a:latin typeface="+mn-lt"/>
                <a:ea typeface="+mn-ea"/>
                <a:cs typeface="+mn-cs"/>
              </a:defRPr>
            </a:lvl1pPr>
          </a:lstStyle>
          <a:p>
            <a:pPr>
              <a:defRPr/>
            </a:pPr>
            <a:fld id="{211C0565-A44B-44E0-A887-C2ADE0B54789}" type="datetime2">
              <a:rPr lang="en-US"/>
              <a:pPr>
                <a:defRPr/>
              </a:pPr>
              <a:t>Wednesday, January 10, 2018</a:t>
            </a:fld>
            <a:endParaRPr lang="en-US" dirty="0"/>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r" fontAlgn="auto">
              <a:spcBef>
                <a:spcPts val="0"/>
              </a:spcBef>
              <a:spcAft>
                <a:spcPts val="0"/>
              </a:spcAft>
              <a:defRPr sz="1200" dirty="0">
                <a:solidFill>
                  <a:srgbClr val="FFFFFF"/>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fontAlgn="auto">
              <a:spcBef>
                <a:spcPts val="0"/>
              </a:spcBef>
              <a:spcAft>
                <a:spcPts val="0"/>
              </a:spcAft>
              <a:defRPr sz="1400" b="1" smtClean="0">
                <a:solidFill>
                  <a:srgbClr val="FFFFFF"/>
                </a:solidFill>
                <a:latin typeface="+mn-lt"/>
                <a:ea typeface="+mn-ea"/>
                <a:cs typeface="+mn-cs"/>
              </a:defRPr>
            </a:lvl1pPr>
          </a:lstStyle>
          <a:p>
            <a:pPr>
              <a:defRPr/>
            </a:pPr>
            <a:fld id="{EC3721E8-9C32-479D-96C1-67413B93FE6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20" r:id="rId1"/>
    <p:sldLayoutId id="2147484019" r:id="rId2"/>
    <p:sldLayoutId id="2147484021" r:id="rId3"/>
    <p:sldLayoutId id="2147484018" r:id="rId4"/>
    <p:sldLayoutId id="2147484022" r:id="rId5"/>
    <p:sldLayoutId id="2147484017" r:id="rId6"/>
    <p:sldLayoutId id="2147484016" r:id="rId7"/>
    <p:sldLayoutId id="2147484023" r:id="rId8"/>
    <p:sldLayoutId id="2147484015" r:id="rId9"/>
    <p:sldLayoutId id="2147484014" r:id="rId10"/>
    <p:sldLayoutId id="2147484013" r:id="rId11"/>
  </p:sldLayoutIdLst>
  <p:hf sldNum="0" hdr="0" ftr="0" dt="0"/>
  <p:txStyles>
    <p:titleStyle>
      <a:lvl1pPr algn="l" rtl="0" fontAlgn="base">
        <a:spcBef>
          <a:spcPct val="0"/>
        </a:spcBef>
        <a:spcAft>
          <a:spcPct val="0"/>
        </a:spcAft>
        <a:defRPr sz="4000" kern="1200" spc="-100">
          <a:solidFill>
            <a:schemeClr val="tx2"/>
          </a:solidFill>
          <a:latin typeface="+mj-lt"/>
          <a:ea typeface="ＭＳ Ｐゴシック" pitchFamily="127" charset="-128"/>
          <a:cs typeface="ＭＳ Ｐゴシック" pitchFamily="127" charset="-128"/>
        </a:defRPr>
      </a:lvl1pPr>
      <a:lvl2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2pPr>
      <a:lvl3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3pPr>
      <a:lvl4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4pPr>
      <a:lvl5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5pPr>
      <a:lvl6pPr marL="4572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6pPr>
      <a:lvl7pPr marL="9144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7pPr>
      <a:lvl8pPr marL="13716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8pPr>
      <a:lvl9pPr marL="18288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9pPr>
    </p:titleStyle>
    <p:bodyStyle>
      <a:lvl1pPr marL="182563" indent="-182563" algn="l" rtl="0" fontAlgn="base">
        <a:spcBef>
          <a:spcPct val="20000"/>
        </a:spcBef>
        <a:spcAft>
          <a:spcPct val="0"/>
        </a:spcAft>
        <a:buClr>
          <a:schemeClr val="accent1"/>
        </a:buClr>
        <a:buSzPct val="85000"/>
        <a:buFont typeface="Arial" pitchFamily="127" charset="0"/>
        <a:buChar char="•"/>
        <a:defRPr sz="2400" kern="1200">
          <a:solidFill>
            <a:schemeClr val="tx1"/>
          </a:solidFill>
          <a:latin typeface="+mn-lt"/>
          <a:ea typeface="ＭＳ Ｐゴシック" pitchFamily="127" charset="-128"/>
          <a:cs typeface="ＭＳ Ｐゴシック" pitchFamily="127" charset="-128"/>
        </a:defRPr>
      </a:lvl1pPr>
      <a:lvl2pPr marL="457200" indent="-182563" algn="l" rtl="0" fontAlgn="base">
        <a:spcBef>
          <a:spcPct val="20000"/>
        </a:spcBef>
        <a:spcAft>
          <a:spcPct val="0"/>
        </a:spcAft>
        <a:buClr>
          <a:schemeClr val="accent1"/>
        </a:buClr>
        <a:buSzPct val="85000"/>
        <a:buFont typeface="Arial" pitchFamily="127" charset="0"/>
        <a:buChar char="•"/>
        <a:defRPr sz="2000" kern="1200">
          <a:solidFill>
            <a:schemeClr val="tx1"/>
          </a:solidFill>
          <a:latin typeface="+mn-lt"/>
          <a:ea typeface="ＭＳ Ｐゴシック" pitchFamily="127" charset="-128"/>
          <a:cs typeface="+mn-cs"/>
        </a:defRPr>
      </a:lvl2pPr>
      <a:lvl3pPr marL="730250" indent="-182563" algn="l" rtl="0" fontAlgn="base">
        <a:spcBef>
          <a:spcPct val="20000"/>
        </a:spcBef>
        <a:spcAft>
          <a:spcPct val="0"/>
        </a:spcAft>
        <a:buClr>
          <a:schemeClr val="accent1"/>
        </a:buClr>
        <a:buSzPct val="90000"/>
        <a:buFont typeface="Arial" pitchFamily="127" charset="0"/>
        <a:buChar char="•"/>
        <a:defRPr kern="1200">
          <a:solidFill>
            <a:schemeClr val="tx1"/>
          </a:solidFill>
          <a:latin typeface="+mn-lt"/>
          <a:ea typeface="ＭＳ Ｐゴシック" pitchFamily="127" charset="-128"/>
          <a:cs typeface="+mn-cs"/>
        </a:defRPr>
      </a:lvl3pPr>
      <a:lvl4pPr marL="1004888" indent="-182563" algn="l" rtl="0" fontAlgn="base">
        <a:spcBef>
          <a:spcPct val="20000"/>
        </a:spcBef>
        <a:spcAft>
          <a:spcPct val="0"/>
        </a:spcAft>
        <a:buClr>
          <a:schemeClr val="accent1"/>
        </a:buClr>
        <a:buFont typeface="Arial" pitchFamily="127" charset="0"/>
        <a:buChar char="•"/>
        <a:defRPr sz="1600" kern="1200">
          <a:solidFill>
            <a:schemeClr val="tx1"/>
          </a:solidFill>
          <a:latin typeface="+mn-lt"/>
          <a:ea typeface="ＭＳ Ｐゴシック" pitchFamily="127" charset="-128"/>
          <a:cs typeface="+mn-cs"/>
        </a:defRPr>
      </a:lvl4pPr>
      <a:lvl5pPr marL="1187450" indent="-136525" algn="l" rtl="0" fontAlgn="base">
        <a:spcBef>
          <a:spcPct val="20000"/>
        </a:spcBef>
        <a:spcAft>
          <a:spcPct val="0"/>
        </a:spcAft>
        <a:buClr>
          <a:schemeClr val="accent1"/>
        </a:buClr>
        <a:buSzPct val="100000"/>
        <a:buFont typeface="Arial" pitchFamily="127" charset="0"/>
        <a:buChar char="•"/>
        <a:defRPr sz="1400" kern="1200">
          <a:solidFill>
            <a:schemeClr val="tx1"/>
          </a:solidFill>
          <a:latin typeface="+mn-lt"/>
          <a:ea typeface="ＭＳ Ｐゴシック" pitchFamily="127" charset="-128"/>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ltcombudsman.org/uploads/files/issues/sc-letter.pdf"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ltcombudsman.org/ombudsman"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napsa-now.org/report" TargetMode="External"/><Relationship Id="rId2" Type="http://schemas.openxmlformats.org/officeDocument/2006/relationships/hyperlink" Target="http://www.ltcombudsman.org/ombudsman"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8" Type="http://schemas.openxmlformats.org/officeDocument/2006/relationships/hyperlink" Target="http://theconsumervoice.org/issues/recipients/nursing-home-residents" TargetMode="External"/><Relationship Id="rId3" Type="http://schemas.openxmlformats.org/officeDocument/2006/relationships/hyperlink" Target="http://ltcombudsman.org/issues/abuse-neglect-and-exploitation-in-long-term-care-facilities" TargetMode="External"/><Relationship Id="rId7" Type="http://schemas.openxmlformats.org/officeDocument/2006/relationships/hyperlink" Target="http://www.theconsumervoice.org/" TargetMode="External"/><Relationship Id="rId2" Type="http://schemas.openxmlformats.org/officeDocument/2006/relationships/hyperlink" Target="http://ltcombudsman.org/" TargetMode="External"/><Relationship Id="rId1" Type="http://schemas.openxmlformats.org/officeDocument/2006/relationships/slideLayout" Target="../slideLayouts/slideLayout2.xml"/><Relationship Id="rId6" Type="http://schemas.openxmlformats.org/officeDocument/2006/relationships/hyperlink" Target="http://theconsumervoice.org/get_help" TargetMode="External"/><Relationship Id="rId5" Type="http://schemas.openxmlformats.org/officeDocument/2006/relationships/hyperlink" Target="http://ltcombudsman.org/library/fed_laws/federal-nursing-home-regulations" TargetMode="External"/><Relationship Id="rId4" Type="http://schemas.openxmlformats.org/officeDocument/2006/relationships/hyperlink" Target="http://ltcombudsman.org/nursing-homes" TargetMode="External"/><Relationship Id="rId9" Type="http://schemas.openxmlformats.org/officeDocument/2006/relationships/hyperlink" Target="http://theconsumervoice.org/issues/issue_details/proposed-revisions-to-the-federal-nursing-home-regulations"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ncea.acl.gov/" TargetMode="External"/><Relationship Id="rId2" Type="http://schemas.openxmlformats.org/officeDocument/2006/relationships/hyperlink" Target="https://www.justice.gov/elderjustice"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4.xml"/><Relationship Id="rId5" Type="http://schemas.openxmlformats.org/officeDocument/2006/relationships/hyperlink" Target="http://theconsumervoice.org/uploads/files/issues/rrm-factsheet-large-font-508-compliant.pdf" TargetMode="External"/><Relationship Id="rId4" Type="http://schemas.openxmlformats.org/officeDocument/2006/relationships/hyperlink" Target="http://ltcombudsman.org/uploads/files/library/long-term-care-ombudsman-program-what-you-must-know.pdf" TargetMode="External"/></Relationships>
</file>

<file path=ppt/slides/_rels/slide4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4.xml"/><Relationship Id="rId5" Type="http://schemas.openxmlformats.org/officeDocument/2006/relationships/hyperlink" Target="http://ltcombudsman.org/uploads/files/issues/nh-family-member.pdf" TargetMode="External"/><Relationship Id="rId4" Type="http://schemas.openxmlformats.org/officeDocument/2006/relationships/hyperlink" Target="http://ltcombudsman.org/uploads/files/issues/nh-consumer.pdf"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hyperlink" Target="http://www.ltcombudsman.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extLst/>
          </p:nvPr>
        </p:nvSpPr>
        <p:spPr>
          <a:xfrm>
            <a:off x="685800" y="2071687"/>
            <a:ext cx="7848600" cy="1433513"/>
          </a:xfrm>
        </p:spPr>
        <p:txBody>
          <a:bodyPr/>
          <a:lstStyle/>
          <a:p>
            <a:r>
              <a:rPr lang="en-US" sz="3200" b="1" dirty="0">
                <a:cs typeface="Arial"/>
              </a:rPr>
              <a:t>Abuse, Neglect, Exploitation, and Misappropriation of Property in Nursing Homes</a:t>
            </a:r>
            <a:endParaRPr lang="en-US" sz="3200" b="1" dirty="0"/>
          </a:p>
        </p:txBody>
      </p:sp>
      <p:sp>
        <p:nvSpPr>
          <p:cNvPr id="3" name="Subtitle 2"/>
          <p:cNvSpPr>
            <a:spLocks noGrp="1"/>
          </p:cNvSpPr>
          <p:nvPr>
            <p:ph type="subTitle" idx="1"/>
            <p:extLst/>
          </p:nvPr>
        </p:nvSpPr>
        <p:spPr/>
        <p:txBody>
          <a:bodyPr/>
          <a:lstStyle/>
          <a:p>
            <a:r>
              <a:rPr lang="en-US" sz="3200" dirty="0">
                <a:solidFill>
                  <a:schemeClr val="tx2"/>
                </a:solidFill>
                <a:cs typeface="Arial"/>
              </a:rPr>
              <a:t>What You Need to Know</a:t>
            </a:r>
            <a:endParaRPr lang="en-US" sz="3200" dirty="0">
              <a:solidFill>
                <a:schemeClr val="tx2"/>
              </a:solidFill>
            </a:endParaRPr>
          </a:p>
        </p:txBody>
      </p:sp>
      <p:pic>
        <p:nvPicPr>
          <p:cNvPr id="4" name="Picture 4" descr="NORClogo"/>
          <p:cNvPicPr>
            <a:picLocks noChangeAspect="1" noChangeArrowheads="1"/>
          </p:cNvPicPr>
          <p:nvPr/>
        </p:nvPicPr>
        <p:blipFill>
          <a:blip r:embed="rId3" cstate="print"/>
          <a:srcRect/>
          <a:stretch>
            <a:fillRect/>
          </a:stretch>
        </p:blipFill>
        <p:spPr bwMode="auto">
          <a:xfrm>
            <a:off x="472440" y="465137"/>
            <a:ext cx="8061960" cy="1299461"/>
          </a:xfrm>
          <a:prstGeom prst="rect">
            <a:avLst/>
          </a:prstGeom>
          <a:noFill/>
          <a:ln w="9525">
            <a:noFill/>
            <a:miter lim="800000"/>
            <a:headEnd/>
            <a:tailEnd/>
          </a:ln>
        </p:spPr>
      </p:pic>
    </p:spTree>
    <p:extLst>
      <p:ext uri="{BB962C8B-B14F-4D97-AF65-F5344CB8AC3E}">
        <p14:creationId xmlns:p14="http://schemas.microsoft.com/office/powerpoint/2010/main" val="3333099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p:txBody>
          <a:bodyPr>
            <a:normAutofit/>
          </a:bodyPr>
          <a:lstStyle/>
          <a:p>
            <a:r>
              <a:rPr lang="en-US" b="1" dirty="0">
                <a:cs typeface="Arial"/>
              </a:rPr>
              <a:t>Examples of Abuse</a:t>
            </a:r>
            <a:endParaRPr lang="en-US" b="1" dirty="0"/>
          </a:p>
        </p:txBody>
      </p:sp>
      <p:sp>
        <p:nvSpPr>
          <p:cNvPr id="3" name="Content Placeholder 2"/>
          <p:cNvSpPr>
            <a:spLocks noGrp="1"/>
          </p:cNvSpPr>
          <p:nvPr>
            <p:ph idx="1"/>
            <p:extLst/>
          </p:nvPr>
        </p:nvSpPr>
        <p:spPr/>
        <p:txBody>
          <a:bodyPr/>
          <a:lstStyle/>
          <a:p>
            <a:pPr marL="182245" indent="-182245"/>
            <a:r>
              <a:rPr lang="en-US" sz="2200" dirty="0">
                <a:solidFill>
                  <a:srgbClr val="000000"/>
                </a:solidFill>
                <a:cs typeface="Arial"/>
              </a:rPr>
              <a:t>Deliberatively failing to provide care or assistance necessary to prevent harm.</a:t>
            </a:r>
          </a:p>
          <a:p>
            <a:pPr marL="0" indent="0">
              <a:buNone/>
            </a:pPr>
            <a:endParaRPr lang="en-US" sz="2200" dirty="0">
              <a:solidFill>
                <a:srgbClr val="000000"/>
              </a:solidFill>
              <a:cs typeface="Arial"/>
            </a:endParaRPr>
          </a:p>
          <a:p>
            <a:pPr marL="182245" indent="-182245"/>
            <a:r>
              <a:rPr lang="en-US" sz="2200" dirty="0">
                <a:solidFill>
                  <a:srgbClr val="000000"/>
                </a:solidFill>
                <a:cs typeface="Arial"/>
              </a:rPr>
              <a:t>Pushing, hitting, pinching, or grabbing a resident.</a:t>
            </a:r>
          </a:p>
          <a:p>
            <a:pPr marL="182245" indent="-182245"/>
            <a:endParaRPr lang="en-US" sz="2200" dirty="0">
              <a:solidFill>
                <a:srgbClr val="000000"/>
              </a:solidFill>
              <a:cs typeface="Arial"/>
            </a:endParaRPr>
          </a:p>
          <a:p>
            <a:pPr marL="182245" indent="-182245"/>
            <a:r>
              <a:rPr lang="en-US" sz="2200" dirty="0">
                <a:solidFill>
                  <a:srgbClr val="000000"/>
                </a:solidFill>
                <a:cs typeface="Arial"/>
              </a:rPr>
              <a:t>Not allowing a resident to go to the bathroom.</a:t>
            </a:r>
          </a:p>
          <a:p>
            <a:pPr marL="182245" indent="-182245"/>
            <a:endParaRPr lang="en-US" sz="2200" dirty="0">
              <a:solidFill>
                <a:srgbClr val="000000"/>
              </a:solidFill>
              <a:cs typeface="Arial"/>
            </a:endParaRPr>
          </a:p>
          <a:p>
            <a:pPr marL="182245" indent="-182245"/>
            <a:r>
              <a:rPr lang="en-US" sz="2200" dirty="0">
                <a:solidFill>
                  <a:srgbClr val="000000"/>
                </a:solidFill>
                <a:cs typeface="Arial"/>
              </a:rPr>
              <a:t>Isolating a resident from others or confining a resident to his/her room as a means of punishment or restricting a resident’s movement.</a:t>
            </a:r>
          </a:p>
          <a:p>
            <a:pPr marL="182245" indent="-182245"/>
            <a:endParaRPr lang="en-US" sz="2200" dirty="0">
              <a:solidFill>
                <a:srgbClr val="000000"/>
              </a:solidFill>
              <a:cs typeface="Arial"/>
            </a:endParaRPr>
          </a:p>
          <a:p>
            <a:pPr marL="182245" indent="-182245"/>
            <a:r>
              <a:rPr lang="en-US" sz="2200" dirty="0">
                <a:solidFill>
                  <a:srgbClr val="000000"/>
                </a:solidFill>
                <a:cs typeface="Arial"/>
              </a:rPr>
              <a:t>Taking or using photographs or recordings that would demean or humiliate a resident, including posting on social media.</a:t>
            </a:r>
            <a:endParaRPr sz="2200" dirty="0">
              <a:cs typeface="Arial"/>
            </a:endParaRPr>
          </a:p>
          <a:p>
            <a:pPr marL="182245" indent="-182245"/>
            <a:endParaRPr lang="en-US" dirty="0">
              <a:cs typeface="Arial"/>
            </a:endParaRPr>
          </a:p>
        </p:txBody>
      </p:sp>
    </p:spTree>
    <p:extLst>
      <p:ext uri="{BB962C8B-B14F-4D97-AF65-F5344CB8AC3E}">
        <p14:creationId xmlns:p14="http://schemas.microsoft.com/office/powerpoint/2010/main" val="1370763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p:txBody>
          <a:bodyPr/>
          <a:lstStyle/>
          <a:p>
            <a:r>
              <a:rPr lang="en-US" b="1" dirty="0">
                <a:cs typeface="Arial"/>
              </a:rPr>
              <a:t>Signs of Abuse</a:t>
            </a:r>
            <a:endParaRPr lang="en-US" b="1" dirty="0"/>
          </a:p>
        </p:txBody>
      </p:sp>
      <p:sp>
        <p:nvSpPr>
          <p:cNvPr id="3" name="Content Placeholder 2"/>
          <p:cNvSpPr>
            <a:spLocks noGrp="1"/>
          </p:cNvSpPr>
          <p:nvPr>
            <p:ph idx="1"/>
            <p:extLst/>
          </p:nvPr>
        </p:nvSpPr>
        <p:spPr/>
        <p:txBody>
          <a:bodyPr/>
          <a:lstStyle/>
          <a:p>
            <a:pPr marL="182245" indent="-182245"/>
            <a:r>
              <a:rPr lang="en-US" dirty="0">
                <a:solidFill>
                  <a:schemeClr val="bg2">
                    <a:lumMod val="10000"/>
                  </a:schemeClr>
                </a:solidFill>
                <a:cs typeface="Arial"/>
              </a:rPr>
              <a:t>Unexplained injuries such as wounds, cuts, or bruises.</a:t>
            </a:r>
          </a:p>
          <a:p>
            <a:pPr marL="0" indent="0">
              <a:buNone/>
            </a:pPr>
            <a:endParaRPr lang="en-US" dirty="0">
              <a:solidFill>
                <a:schemeClr val="bg2">
                  <a:lumMod val="10000"/>
                </a:schemeClr>
              </a:solidFill>
              <a:cs typeface="Arial"/>
            </a:endParaRPr>
          </a:p>
          <a:p>
            <a:pPr marL="182245" indent="-182245"/>
            <a:r>
              <a:rPr lang="en-US" dirty="0">
                <a:solidFill>
                  <a:schemeClr val="bg2">
                    <a:lumMod val="10000"/>
                  </a:schemeClr>
                </a:solidFill>
                <a:cs typeface="Arial"/>
              </a:rPr>
              <a:t>Restraint or grip markings.</a:t>
            </a:r>
            <a:endParaRPr dirty="0">
              <a:solidFill>
                <a:schemeClr val="bg2">
                  <a:lumMod val="10000"/>
                </a:schemeClr>
              </a:solidFill>
              <a:cs typeface="Arial"/>
            </a:endParaRPr>
          </a:p>
          <a:p>
            <a:pPr marL="0" indent="0">
              <a:buNone/>
            </a:pPr>
            <a:endParaRPr lang="en-US" dirty="0">
              <a:solidFill>
                <a:schemeClr val="bg2">
                  <a:lumMod val="10000"/>
                </a:schemeClr>
              </a:solidFill>
              <a:cs typeface="Arial"/>
            </a:endParaRPr>
          </a:p>
          <a:p>
            <a:pPr marL="182245" indent="-182245"/>
            <a:r>
              <a:rPr lang="en-US" dirty="0">
                <a:solidFill>
                  <a:schemeClr val="bg2">
                    <a:lumMod val="10000"/>
                  </a:schemeClr>
                </a:solidFill>
                <a:cs typeface="Arial"/>
              </a:rPr>
              <a:t>Sudden or unexplained changes in the resident’s behaviors and/or activities, such as fear of a person, activity or place, or feelings of guilt or shame.</a:t>
            </a:r>
            <a:endParaRPr dirty="0">
              <a:solidFill>
                <a:schemeClr val="bg2">
                  <a:lumMod val="10000"/>
                </a:schemeClr>
              </a:solidFill>
              <a:cs typeface="Arial"/>
            </a:endParaRPr>
          </a:p>
          <a:p>
            <a:pPr marL="182245" indent="-182245"/>
            <a:endParaRPr lang="en-US" dirty="0">
              <a:cs typeface="Arial"/>
            </a:endParaRPr>
          </a:p>
        </p:txBody>
      </p:sp>
    </p:spTree>
    <p:extLst>
      <p:ext uri="{BB962C8B-B14F-4D97-AF65-F5344CB8AC3E}">
        <p14:creationId xmlns:p14="http://schemas.microsoft.com/office/powerpoint/2010/main" val="3582304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a:xfrm>
            <a:off x="268941" y="514350"/>
            <a:ext cx="8229600" cy="990600"/>
          </a:xfrm>
        </p:spPr>
        <p:txBody>
          <a:bodyPr>
            <a:normAutofit fontScale="90000"/>
          </a:bodyPr>
          <a:lstStyle/>
          <a:p>
            <a:r>
              <a:rPr lang="en-US" sz="3400" b="1" dirty="0">
                <a:cs typeface="Arial"/>
              </a:rPr>
              <a:t>What to Do if Abuse is Occurring Right Now?</a:t>
            </a:r>
            <a:endParaRPr lang="en-US" sz="3400" b="1" dirty="0"/>
          </a:p>
        </p:txBody>
      </p:sp>
      <p:sp>
        <p:nvSpPr>
          <p:cNvPr id="3" name="Content Placeholder 2"/>
          <p:cNvSpPr>
            <a:spLocks noGrp="1"/>
          </p:cNvSpPr>
          <p:nvPr>
            <p:ph idx="1"/>
            <p:extLst/>
          </p:nvPr>
        </p:nvSpPr>
        <p:spPr/>
        <p:txBody>
          <a:bodyPr/>
          <a:lstStyle/>
          <a:p>
            <a:pPr marL="182245" indent="-182245"/>
            <a:endParaRPr lang="en-US" dirty="0">
              <a:solidFill>
                <a:schemeClr val="bg2">
                  <a:lumMod val="10000"/>
                </a:schemeClr>
              </a:solidFill>
              <a:cs typeface="Arial"/>
            </a:endParaRPr>
          </a:p>
          <a:p>
            <a:pPr marL="182245" indent="-182245"/>
            <a:r>
              <a:rPr lang="en-US" dirty="0">
                <a:solidFill>
                  <a:schemeClr val="bg2">
                    <a:lumMod val="10000"/>
                  </a:schemeClr>
                </a:solidFill>
                <a:cs typeface="Arial"/>
              </a:rPr>
              <a:t>There is no one right way to take action if you are experiencing physical, emotional, or mental abuse. </a:t>
            </a:r>
          </a:p>
          <a:p>
            <a:pPr marL="0" indent="0">
              <a:buNone/>
            </a:pPr>
            <a:endParaRPr lang="en-US" dirty="0">
              <a:solidFill>
                <a:schemeClr val="bg2">
                  <a:lumMod val="10000"/>
                </a:schemeClr>
              </a:solidFill>
              <a:cs typeface="Arial"/>
            </a:endParaRPr>
          </a:p>
          <a:p>
            <a:pPr marL="182245" indent="-182245"/>
            <a:r>
              <a:rPr lang="en-US" dirty="0">
                <a:solidFill>
                  <a:schemeClr val="bg2">
                    <a:lumMod val="10000"/>
                  </a:schemeClr>
                </a:solidFill>
                <a:cs typeface="Arial"/>
              </a:rPr>
              <a:t>You may be in a position to shout for help and feel safe to do so, or you may feel it’s best to get help after the abuser has left.</a:t>
            </a:r>
            <a:endParaRPr dirty="0">
              <a:solidFill>
                <a:schemeClr val="bg2">
                  <a:lumMod val="10000"/>
                </a:schemeClr>
              </a:solidFill>
            </a:endParaRPr>
          </a:p>
          <a:p>
            <a:pPr marL="182245" indent="-182245"/>
            <a:endParaRPr dirty="0">
              <a:solidFill>
                <a:schemeClr val="bg2">
                  <a:lumMod val="10000"/>
                </a:schemeClr>
              </a:solidFill>
              <a:cs typeface="Arial"/>
            </a:endParaRPr>
          </a:p>
          <a:p>
            <a:pPr marL="182245" indent="-182245"/>
            <a:r>
              <a:rPr lang="en-US" dirty="0">
                <a:solidFill>
                  <a:schemeClr val="bg2">
                    <a:lumMod val="10000"/>
                  </a:schemeClr>
                </a:solidFill>
                <a:cs typeface="Arial"/>
              </a:rPr>
              <a:t>Try to remember the details and contact a trusted person as soon as possible.</a:t>
            </a:r>
            <a:endParaRPr dirty="0">
              <a:solidFill>
                <a:schemeClr val="bg2">
                  <a:lumMod val="10000"/>
                </a:schemeClr>
              </a:solidFill>
              <a:cs typeface="Arial"/>
            </a:endParaRPr>
          </a:p>
          <a:p>
            <a:pPr marL="182245" indent="-182245"/>
            <a:endParaRPr lang="en-US" dirty="0">
              <a:cs typeface="Arial"/>
            </a:endParaRPr>
          </a:p>
        </p:txBody>
      </p:sp>
    </p:spTree>
    <p:extLst>
      <p:ext uri="{BB962C8B-B14F-4D97-AF65-F5344CB8AC3E}">
        <p14:creationId xmlns:p14="http://schemas.microsoft.com/office/powerpoint/2010/main" val="496033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a:xfrm>
            <a:off x="295835" y="533400"/>
            <a:ext cx="8713694" cy="990600"/>
          </a:xfrm>
        </p:spPr>
        <p:txBody>
          <a:bodyPr>
            <a:noAutofit/>
          </a:bodyPr>
          <a:lstStyle/>
          <a:p>
            <a:r>
              <a:rPr lang="en-US" sz="3200" b="1" dirty="0">
                <a:cs typeface="Arial"/>
              </a:rPr>
              <a:t>If a Family Member or Friend Witnesses Abuse</a:t>
            </a:r>
            <a:endParaRPr lang="en-US" sz="3200" b="1" dirty="0"/>
          </a:p>
        </p:txBody>
      </p:sp>
      <p:sp>
        <p:nvSpPr>
          <p:cNvPr id="3" name="Content Placeholder 2"/>
          <p:cNvSpPr>
            <a:spLocks noGrp="1"/>
          </p:cNvSpPr>
          <p:nvPr>
            <p:ph idx="1"/>
            <p:extLst/>
          </p:nvPr>
        </p:nvSpPr>
        <p:spPr/>
        <p:txBody>
          <a:bodyPr/>
          <a:lstStyle/>
          <a:p>
            <a:r>
              <a:rPr lang="en-US" dirty="0">
                <a:solidFill>
                  <a:schemeClr val="bg2">
                    <a:lumMod val="10000"/>
                  </a:schemeClr>
                </a:solidFill>
                <a:cs typeface="Arial"/>
              </a:rPr>
              <a:t>Shout “STOP” to call attention to the situation. </a:t>
            </a:r>
          </a:p>
          <a:p>
            <a:pPr marL="0" indent="0">
              <a:buNone/>
            </a:pPr>
            <a:endParaRPr sz="1500" dirty="0">
              <a:solidFill>
                <a:schemeClr val="bg2">
                  <a:lumMod val="10000"/>
                </a:schemeClr>
              </a:solidFill>
              <a:cs typeface="Arial"/>
            </a:endParaRPr>
          </a:p>
          <a:p>
            <a:pPr marL="182245" indent="-182245"/>
            <a:r>
              <a:rPr lang="en-US" dirty="0">
                <a:solidFill>
                  <a:schemeClr val="bg2">
                    <a:lumMod val="10000"/>
                  </a:schemeClr>
                </a:solidFill>
                <a:cs typeface="Arial"/>
              </a:rPr>
              <a:t>Pay attention to the details (e.g., who, what, when, where).</a:t>
            </a:r>
          </a:p>
          <a:p>
            <a:pPr marL="0" indent="0">
              <a:buNone/>
            </a:pPr>
            <a:endParaRPr sz="1500" dirty="0">
              <a:solidFill>
                <a:schemeClr val="bg2">
                  <a:lumMod val="10000"/>
                </a:schemeClr>
              </a:solidFill>
              <a:cs typeface="Arial"/>
            </a:endParaRPr>
          </a:p>
          <a:p>
            <a:pPr marL="182245" indent="-182245"/>
            <a:r>
              <a:rPr lang="en-US" dirty="0">
                <a:solidFill>
                  <a:schemeClr val="bg2">
                    <a:lumMod val="10000"/>
                  </a:schemeClr>
                </a:solidFill>
                <a:cs typeface="Arial"/>
              </a:rPr>
              <a:t>Immediately seek assistance from staff or stay with the resident and ask someone else to locate a staff member.</a:t>
            </a:r>
          </a:p>
          <a:p>
            <a:pPr marL="0" indent="0">
              <a:buNone/>
            </a:pPr>
            <a:endParaRPr sz="1500" dirty="0">
              <a:solidFill>
                <a:schemeClr val="bg2">
                  <a:lumMod val="10000"/>
                </a:schemeClr>
              </a:solidFill>
              <a:cs typeface="Arial"/>
            </a:endParaRPr>
          </a:p>
          <a:p>
            <a:pPr marL="182245" indent="-182245"/>
            <a:r>
              <a:rPr lang="en-US" dirty="0">
                <a:solidFill>
                  <a:schemeClr val="bg2">
                    <a:lumMod val="10000"/>
                  </a:schemeClr>
                </a:solidFill>
                <a:cs typeface="Arial"/>
              </a:rPr>
              <a:t>Support the resident.</a:t>
            </a:r>
          </a:p>
          <a:p>
            <a:pPr marL="0" indent="0">
              <a:buNone/>
            </a:pPr>
            <a:endParaRPr sz="1500" dirty="0">
              <a:solidFill>
                <a:schemeClr val="bg2">
                  <a:lumMod val="10000"/>
                </a:schemeClr>
              </a:solidFill>
              <a:cs typeface="Arial"/>
            </a:endParaRPr>
          </a:p>
          <a:p>
            <a:pPr marL="182245" indent="-182245"/>
            <a:r>
              <a:rPr lang="en-US" dirty="0">
                <a:solidFill>
                  <a:schemeClr val="bg2">
                    <a:lumMod val="10000"/>
                  </a:schemeClr>
                </a:solidFill>
                <a:cs typeface="Arial"/>
              </a:rPr>
              <a:t>Report the abuse.</a:t>
            </a:r>
          </a:p>
          <a:p>
            <a:pPr marL="0" indent="0">
              <a:buNone/>
            </a:pPr>
            <a:endParaRPr lang="en-US" dirty="0">
              <a:solidFill>
                <a:schemeClr val="bg2">
                  <a:lumMod val="10000"/>
                </a:schemeClr>
              </a:solidFill>
              <a:cs typeface="Arial"/>
            </a:endParaRPr>
          </a:p>
        </p:txBody>
      </p:sp>
    </p:spTree>
    <p:extLst>
      <p:ext uri="{BB962C8B-B14F-4D97-AF65-F5344CB8AC3E}">
        <p14:creationId xmlns:p14="http://schemas.microsoft.com/office/powerpoint/2010/main" val="3059174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p:txBody>
          <a:bodyPr/>
          <a:lstStyle/>
          <a:p>
            <a:r>
              <a:rPr lang="en-US" b="1" dirty="0">
                <a:cs typeface="Arial"/>
              </a:rPr>
              <a:t>What is Neglect?</a:t>
            </a:r>
            <a:endParaRPr lang="en-US" b="1" dirty="0"/>
          </a:p>
        </p:txBody>
      </p:sp>
      <p:sp>
        <p:nvSpPr>
          <p:cNvPr id="3" name="Content Placeholder 2"/>
          <p:cNvSpPr>
            <a:spLocks noGrp="1"/>
          </p:cNvSpPr>
          <p:nvPr>
            <p:ph idx="1"/>
            <p:extLst/>
          </p:nvPr>
        </p:nvSpPr>
        <p:spPr/>
        <p:txBody>
          <a:bodyPr/>
          <a:lstStyle/>
          <a:p>
            <a:pPr marL="182245" indent="-182245"/>
            <a:r>
              <a:rPr lang="en-US" b="1" dirty="0">
                <a:solidFill>
                  <a:srgbClr val="000000"/>
                </a:solidFill>
                <a:cs typeface="Arial"/>
              </a:rPr>
              <a:t>Neglect </a:t>
            </a:r>
            <a:r>
              <a:rPr lang="en-US" dirty="0">
                <a:solidFill>
                  <a:srgbClr val="000000"/>
                </a:solidFill>
                <a:cs typeface="Arial"/>
              </a:rPr>
              <a:t>is the failure of the facility, staff</a:t>
            </a:r>
            <a:r>
              <a:rPr lang="en-US" dirty="0">
                <a:solidFill>
                  <a:srgbClr val="0000CC"/>
                </a:solidFill>
                <a:cs typeface="Arial"/>
              </a:rPr>
              <a:t>,</a:t>
            </a:r>
            <a:r>
              <a:rPr lang="en-US" dirty="0">
                <a:solidFill>
                  <a:srgbClr val="000000"/>
                </a:solidFill>
                <a:cs typeface="Arial"/>
              </a:rPr>
              <a:t> or service providers to provide goods and services to a resident that are necessary to avoid physical harm, pain, mental anguish</a:t>
            </a:r>
            <a:r>
              <a:rPr lang="en-US" dirty="0">
                <a:solidFill>
                  <a:srgbClr val="0000CC"/>
                </a:solidFill>
                <a:cs typeface="Arial"/>
              </a:rPr>
              <a:t>,</a:t>
            </a:r>
            <a:r>
              <a:rPr lang="en-US" dirty="0">
                <a:solidFill>
                  <a:srgbClr val="000000"/>
                </a:solidFill>
                <a:cs typeface="Arial"/>
              </a:rPr>
              <a:t> or emotional distress.*</a:t>
            </a:r>
            <a:endParaRPr lang="en-US" dirty="0">
              <a:solidFill>
                <a:srgbClr val="002060"/>
              </a:solidFill>
              <a:cs typeface="Arial"/>
            </a:endParaRPr>
          </a:p>
          <a:p>
            <a:pPr marL="182245" indent="-182245"/>
            <a:endParaRPr lang="en-US" dirty="0">
              <a:solidFill>
                <a:srgbClr val="000000"/>
              </a:solidFill>
              <a:cs typeface="Arial"/>
            </a:endParaRPr>
          </a:p>
          <a:p>
            <a:pPr marL="0" indent="0">
              <a:buNone/>
            </a:pPr>
            <a:endParaRPr lang="en-US" dirty="0">
              <a:solidFill>
                <a:srgbClr val="000000"/>
              </a:solidFill>
              <a:cs typeface="Arial"/>
            </a:endParaRPr>
          </a:p>
          <a:p>
            <a:pPr marL="182245" indent="-182245"/>
            <a:r>
              <a:rPr lang="en-US" dirty="0">
                <a:solidFill>
                  <a:srgbClr val="000000"/>
                </a:solidFill>
                <a:cs typeface="Arial"/>
              </a:rPr>
              <a:t>Neglect may or may not be intentional.  Neglect is often unintentional and a result of inadequate staffing.</a:t>
            </a:r>
            <a:endParaRPr lang="en-US" dirty="0">
              <a:cs typeface="Arial"/>
            </a:endParaRPr>
          </a:p>
          <a:p>
            <a:pPr marL="182245" indent="-182245"/>
            <a:endParaRPr lang="en-US" dirty="0">
              <a:solidFill>
                <a:srgbClr val="000000"/>
              </a:solidFill>
              <a:cs typeface="Arial"/>
            </a:endParaRPr>
          </a:p>
          <a:p>
            <a:pPr marL="182245" indent="-182245"/>
            <a:endParaRPr lang="en-US" dirty="0">
              <a:solidFill>
                <a:srgbClr val="000000"/>
              </a:solidFill>
              <a:cs typeface="Arial"/>
            </a:endParaRPr>
          </a:p>
          <a:p>
            <a:pPr marL="182245" indent="-182245"/>
            <a:endParaRPr lang="en-US" dirty="0">
              <a:solidFill>
                <a:srgbClr val="000000"/>
              </a:solidFill>
              <a:cs typeface="Arial"/>
            </a:endParaRPr>
          </a:p>
          <a:p>
            <a:pPr marL="0" indent="0">
              <a:buNone/>
            </a:pPr>
            <a:r>
              <a:rPr lang="en-US" sz="1400" dirty="0">
                <a:solidFill>
                  <a:srgbClr val="000000"/>
                </a:solidFill>
                <a:cs typeface="Arial"/>
              </a:rPr>
              <a:t>* 42 CFR 483.5</a:t>
            </a:r>
          </a:p>
          <a:p>
            <a:pPr marL="182245" indent="-182245"/>
            <a:endParaRPr lang="en-US" dirty="0">
              <a:cs typeface="Arial"/>
            </a:endParaRPr>
          </a:p>
        </p:txBody>
      </p:sp>
    </p:spTree>
    <p:extLst>
      <p:ext uri="{BB962C8B-B14F-4D97-AF65-F5344CB8AC3E}">
        <p14:creationId xmlns:p14="http://schemas.microsoft.com/office/powerpoint/2010/main" val="915385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p:txBody>
          <a:bodyPr/>
          <a:lstStyle/>
          <a:p>
            <a:r>
              <a:rPr lang="en-US" b="1" dirty="0">
                <a:cs typeface="Arial"/>
              </a:rPr>
              <a:t>Examples of Neglect</a:t>
            </a:r>
            <a:endParaRPr lang="en-US" b="1" dirty="0"/>
          </a:p>
        </p:txBody>
      </p:sp>
      <p:sp>
        <p:nvSpPr>
          <p:cNvPr id="3" name="Content Placeholder 2"/>
          <p:cNvSpPr>
            <a:spLocks noGrp="1"/>
          </p:cNvSpPr>
          <p:nvPr>
            <p:ph idx="1"/>
            <p:extLst/>
          </p:nvPr>
        </p:nvSpPr>
        <p:spPr/>
        <p:txBody>
          <a:bodyPr/>
          <a:lstStyle/>
          <a:p>
            <a:pPr marL="182245" indent="-182245"/>
            <a:r>
              <a:rPr lang="en-US" dirty="0">
                <a:solidFill>
                  <a:schemeClr val="bg2">
                    <a:lumMod val="10000"/>
                  </a:schemeClr>
                </a:solidFill>
                <a:cs typeface="Arial"/>
              </a:rPr>
              <a:t>Incorrect body positioning -- which can cause limb contractures and skin breakdown.</a:t>
            </a:r>
          </a:p>
          <a:p>
            <a:pPr marL="0" indent="0">
              <a:buNone/>
            </a:pPr>
            <a:endParaRPr lang="en-US" dirty="0">
              <a:solidFill>
                <a:schemeClr val="bg2">
                  <a:lumMod val="10000"/>
                </a:schemeClr>
              </a:solidFill>
              <a:cs typeface="Arial"/>
            </a:endParaRPr>
          </a:p>
          <a:p>
            <a:pPr marL="182245" indent="-182245"/>
            <a:r>
              <a:rPr lang="en-US" dirty="0">
                <a:solidFill>
                  <a:schemeClr val="bg2">
                    <a:lumMod val="10000"/>
                  </a:schemeClr>
                </a:solidFill>
                <a:cs typeface="Arial"/>
              </a:rPr>
              <a:t>Lack of assistance with toileting or changing of disposable briefs – which can cause incontinence, increased falls, agitation, indignity, and/or skin breakdown.</a:t>
            </a:r>
            <a:endParaRPr dirty="0">
              <a:solidFill>
                <a:schemeClr val="bg2">
                  <a:lumMod val="10000"/>
                </a:schemeClr>
              </a:solidFill>
              <a:cs typeface="Arial"/>
            </a:endParaRPr>
          </a:p>
          <a:p>
            <a:pPr marL="0" indent="0">
              <a:buNone/>
            </a:pPr>
            <a:endParaRPr lang="en-US" dirty="0">
              <a:solidFill>
                <a:schemeClr val="bg2">
                  <a:lumMod val="10000"/>
                </a:schemeClr>
              </a:solidFill>
              <a:cs typeface="Arial"/>
            </a:endParaRPr>
          </a:p>
          <a:p>
            <a:pPr marL="182245" indent="-182245"/>
            <a:r>
              <a:rPr lang="en-US" dirty="0">
                <a:solidFill>
                  <a:schemeClr val="bg2">
                    <a:lumMod val="10000"/>
                  </a:schemeClr>
                </a:solidFill>
                <a:cs typeface="Arial"/>
              </a:rPr>
              <a:t>Lack of assistance with eating and drinking -- which can cause malnutrition and dehydration.</a:t>
            </a:r>
            <a:endParaRPr dirty="0">
              <a:solidFill>
                <a:schemeClr val="bg2">
                  <a:lumMod val="10000"/>
                </a:schemeClr>
              </a:solidFill>
              <a:cs typeface="Arial"/>
            </a:endParaRPr>
          </a:p>
          <a:p>
            <a:pPr marL="0" indent="0">
              <a:buNone/>
            </a:pPr>
            <a:endParaRPr lang="en-US" dirty="0">
              <a:solidFill>
                <a:schemeClr val="bg2">
                  <a:lumMod val="10000"/>
                </a:schemeClr>
              </a:solidFill>
              <a:cs typeface="Arial"/>
            </a:endParaRPr>
          </a:p>
          <a:p>
            <a:pPr marL="182245" indent="-182245"/>
            <a:r>
              <a:rPr lang="en-US" dirty="0">
                <a:solidFill>
                  <a:schemeClr val="bg2">
                    <a:lumMod val="10000"/>
                  </a:schemeClr>
                </a:solidFill>
                <a:cs typeface="Arial"/>
              </a:rPr>
              <a:t>Lack of assistance with walking – which can lead to lack of mobility.</a:t>
            </a:r>
            <a:endParaRPr dirty="0">
              <a:solidFill>
                <a:schemeClr val="bg2">
                  <a:lumMod val="10000"/>
                </a:schemeClr>
              </a:solidFill>
              <a:cs typeface="Arial"/>
            </a:endParaRPr>
          </a:p>
          <a:p>
            <a:pPr marL="182245" indent="-182245"/>
            <a:endParaRPr lang="en-US" dirty="0">
              <a:cs typeface="Arial"/>
            </a:endParaRPr>
          </a:p>
        </p:txBody>
      </p:sp>
    </p:spTree>
    <p:extLst>
      <p:ext uri="{BB962C8B-B14F-4D97-AF65-F5344CB8AC3E}">
        <p14:creationId xmlns:p14="http://schemas.microsoft.com/office/powerpoint/2010/main" val="1124180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p:txBody>
          <a:bodyPr/>
          <a:lstStyle/>
          <a:p>
            <a:r>
              <a:rPr lang="en-US" b="1" dirty="0">
                <a:cs typeface="Arial"/>
              </a:rPr>
              <a:t>Examples of Neglect</a:t>
            </a:r>
            <a:endParaRPr lang="en-US" b="1" dirty="0"/>
          </a:p>
        </p:txBody>
      </p:sp>
      <p:sp>
        <p:nvSpPr>
          <p:cNvPr id="3" name="Content Placeholder 2"/>
          <p:cNvSpPr>
            <a:spLocks noGrp="1"/>
          </p:cNvSpPr>
          <p:nvPr>
            <p:ph idx="1"/>
            <p:extLst/>
          </p:nvPr>
        </p:nvSpPr>
        <p:spPr/>
        <p:txBody>
          <a:bodyPr/>
          <a:lstStyle/>
          <a:p>
            <a:pPr marL="182245" indent="-182245"/>
            <a:r>
              <a:rPr lang="en-US" dirty="0">
                <a:solidFill>
                  <a:srgbClr val="000000"/>
                </a:solidFill>
                <a:cs typeface="Arial"/>
              </a:rPr>
              <a:t>Lack of assistance with personal hygiene and appearance</a:t>
            </a:r>
            <a:r>
              <a:rPr lang="en-US" dirty="0">
                <a:solidFill>
                  <a:srgbClr val="0000CC"/>
                </a:solidFill>
                <a:cs typeface="Arial"/>
              </a:rPr>
              <a:t>.</a:t>
            </a:r>
          </a:p>
          <a:p>
            <a:pPr marL="182245" indent="-182245"/>
            <a:endParaRPr lang="en-US" dirty="0">
              <a:solidFill>
                <a:srgbClr val="000000"/>
              </a:solidFill>
              <a:cs typeface="Arial"/>
            </a:endParaRPr>
          </a:p>
          <a:p>
            <a:pPr marL="182245" indent="-182245"/>
            <a:r>
              <a:rPr lang="en-US" dirty="0">
                <a:solidFill>
                  <a:srgbClr val="000000"/>
                </a:solidFill>
                <a:cs typeface="Arial"/>
              </a:rPr>
              <a:t>Ignoring call bells or cries for help. </a:t>
            </a:r>
            <a:endParaRPr lang="en-US" dirty="0">
              <a:cs typeface="Arial"/>
            </a:endParaRPr>
          </a:p>
          <a:p>
            <a:pPr marL="0" indent="0">
              <a:buNone/>
            </a:pPr>
            <a:endParaRPr lang="en-US" dirty="0">
              <a:solidFill>
                <a:srgbClr val="000000"/>
              </a:solidFill>
              <a:cs typeface="Arial"/>
            </a:endParaRPr>
          </a:p>
          <a:p>
            <a:pPr marL="182245" indent="-182245"/>
            <a:r>
              <a:rPr lang="en-US" dirty="0">
                <a:solidFill>
                  <a:schemeClr val="bg2">
                    <a:lumMod val="10000"/>
                  </a:schemeClr>
                </a:solidFill>
                <a:cs typeface="Arial"/>
              </a:rPr>
              <a:t>Failure to or delayed contact to medical personnel when a resident has a significant </a:t>
            </a:r>
            <a:r>
              <a:rPr lang="en-US" dirty="0">
                <a:solidFill>
                  <a:srgbClr val="000000"/>
                </a:solidFill>
                <a:cs typeface="Arial"/>
              </a:rPr>
              <a:t>change in condition.</a:t>
            </a:r>
            <a:endParaRPr dirty="0">
              <a:cs typeface="Arial"/>
            </a:endParaRPr>
          </a:p>
          <a:p>
            <a:pPr marL="182245" indent="-182245"/>
            <a:endParaRPr lang="en-US" dirty="0">
              <a:solidFill>
                <a:srgbClr val="000000"/>
              </a:solidFill>
              <a:cs typeface="Arial"/>
            </a:endParaRPr>
          </a:p>
          <a:p>
            <a:pPr marL="182245" indent="-182245"/>
            <a:r>
              <a:rPr lang="en-US" dirty="0">
                <a:solidFill>
                  <a:srgbClr val="000000"/>
                </a:solidFill>
                <a:cs typeface="Arial"/>
              </a:rPr>
              <a:t>Untreated bed sores.</a:t>
            </a:r>
            <a:endParaRPr dirty="0">
              <a:cs typeface="Arial"/>
            </a:endParaRPr>
          </a:p>
          <a:p>
            <a:pPr marL="0" indent="0">
              <a:buNone/>
            </a:pPr>
            <a:endParaRPr lang="en-US" dirty="0">
              <a:solidFill>
                <a:srgbClr val="000000"/>
              </a:solidFill>
              <a:cs typeface="Arial"/>
            </a:endParaRPr>
          </a:p>
          <a:p>
            <a:pPr marL="182245" indent="-182245"/>
            <a:r>
              <a:rPr lang="en-US" dirty="0">
                <a:solidFill>
                  <a:srgbClr val="000000"/>
                </a:solidFill>
                <a:cs typeface="Arial"/>
              </a:rPr>
              <a:t>Residents who </a:t>
            </a:r>
            <a:r>
              <a:rPr lang="en-US" dirty="0">
                <a:solidFill>
                  <a:schemeClr val="bg2">
                    <a:lumMod val="10000"/>
                  </a:schemeClr>
                </a:solidFill>
                <a:cs typeface="Arial"/>
              </a:rPr>
              <a:t>wander away </a:t>
            </a:r>
            <a:r>
              <a:rPr lang="en-US" dirty="0">
                <a:solidFill>
                  <a:srgbClr val="000000"/>
                </a:solidFill>
                <a:cs typeface="Arial"/>
              </a:rPr>
              <a:t>from the facility.</a:t>
            </a:r>
            <a:endParaRPr dirty="0">
              <a:cs typeface="Arial"/>
            </a:endParaRPr>
          </a:p>
          <a:p>
            <a:pPr marL="182245" indent="-182245"/>
            <a:endParaRPr lang="en-US" dirty="0">
              <a:cs typeface="Arial"/>
            </a:endParaRPr>
          </a:p>
        </p:txBody>
      </p:sp>
    </p:spTree>
    <p:extLst>
      <p:ext uri="{BB962C8B-B14F-4D97-AF65-F5344CB8AC3E}">
        <p14:creationId xmlns:p14="http://schemas.microsoft.com/office/powerpoint/2010/main" val="3029687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p:txBody>
          <a:bodyPr/>
          <a:lstStyle/>
          <a:p>
            <a:r>
              <a:rPr lang="en-US" b="1" dirty="0">
                <a:cs typeface="Arial"/>
              </a:rPr>
              <a:t>What is Exploitation?</a:t>
            </a:r>
            <a:endParaRPr lang="en-US" b="1" dirty="0"/>
          </a:p>
        </p:txBody>
      </p:sp>
      <p:sp>
        <p:nvSpPr>
          <p:cNvPr id="3" name="Content Placeholder 2"/>
          <p:cNvSpPr>
            <a:spLocks noGrp="1"/>
          </p:cNvSpPr>
          <p:nvPr>
            <p:ph idx="1"/>
            <p:extLst/>
          </p:nvPr>
        </p:nvSpPr>
        <p:spPr>
          <a:xfrm>
            <a:off x="457200" y="1600199"/>
            <a:ext cx="8229600" cy="5063359"/>
          </a:xfrm>
        </p:spPr>
        <p:txBody>
          <a:bodyPr/>
          <a:lstStyle/>
          <a:p>
            <a:pPr marL="182245" indent="-182245"/>
            <a:r>
              <a:rPr lang="en-US" b="1" dirty="0">
                <a:solidFill>
                  <a:srgbClr val="000000"/>
                </a:solidFill>
                <a:cs typeface="Arial"/>
              </a:rPr>
              <a:t>Exploitation </a:t>
            </a:r>
            <a:r>
              <a:rPr lang="en-US" dirty="0">
                <a:solidFill>
                  <a:srgbClr val="000000"/>
                </a:solidFill>
                <a:cs typeface="Arial"/>
              </a:rPr>
              <a:t>is taking advantage of a resident for personal gain through the use of manipulation, intimidation, threats, or coercion.</a:t>
            </a:r>
            <a:r>
              <a:rPr lang="en-US" b="1" dirty="0">
                <a:solidFill>
                  <a:srgbClr val="000000"/>
                </a:solidFill>
                <a:cs typeface="Arial"/>
              </a:rPr>
              <a:t>*</a:t>
            </a:r>
            <a:endParaRPr lang="en-US" dirty="0">
              <a:cs typeface="Arial"/>
            </a:endParaRPr>
          </a:p>
          <a:p>
            <a:pPr marL="0" indent="0">
              <a:buNone/>
            </a:pPr>
            <a:endParaRPr lang="en-US" sz="1800" b="1" dirty="0">
              <a:solidFill>
                <a:srgbClr val="000000"/>
              </a:solidFill>
              <a:cs typeface="Arial"/>
            </a:endParaRPr>
          </a:p>
          <a:p>
            <a:pPr marL="182245" indent="-182245"/>
            <a:r>
              <a:rPr lang="en-US" dirty="0">
                <a:solidFill>
                  <a:schemeClr val="bg2">
                    <a:lumMod val="10000"/>
                  </a:schemeClr>
                </a:solidFill>
                <a:cs typeface="Arial"/>
              </a:rPr>
              <a:t>Examples:</a:t>
            </a:r>
          </a:p>
          <a:p>
            <a:pPr marL="456882" lvl="1" indent="-182245"/>
            <a:r>
              <a:rPr lang="en-US" dirty="0">
                <a:solidFill>
                  <a:schemeClr val="bg2">
                    <a:lumMod val="10000"/>
                  </a:schemeClr>
                </a:solidFill>
                <a:cs typeface="Arial"/>
              </a:rPr>
              <a:t>Not placing a resident’s funds in separate interest-bearing accounts where required.</a:t>
            </a:r>
          </a:p>
          <a:p>
            <a:pPr marL="456882" lvl="1" indent="-182245"/>
            <a:endParaRPr lang="en-US" sz="1200" dirty="0">
              <a:solidFill>
                <a:srgbClr val="0000CC"/>
              </a:solidFill>
              <a:cs typeface="Arial"/>
            </a:endParaRPr>
          </a:p>
          <a:p>
            <a:pPr marL="456882" lvl="1" indent="-182245"/>
            <a:r>
              <a:rPr lang="en-US" dirty="0">
                <a:solidFill>
                  <a:schemeClr val="bg2">
                    <a:lumMod val="10000"/>
                  </a:schemeClr>
                </a:solidFill>
                <a:cs typeface="Arial"/>
              </a:rPr>
              <a:t>Coercing or deceiving a resident to sign documents, such as a will, purchase and sale agreement, or a bank authorization form.</a:t>
            </a:r>
          </a:p>
          <a:p>
            <a:pPr marL="274637" lvl="1" indent="0">
              <a:buNone/>
            </a:pPr>
            <a:endParaRPr lang="en-US" sz="1200" dirty="0">
              <a:solidFill>
                <a:schemeClr val="bg2">
                  <a:lumMod val="10000"/>
                </a:schemeClr>
              </a:solidFill>
              <a:cs typeface="Arial"/>
            </a:endParaRPr>
          </a:p>
          <a:p>
            <a:pPr marL="456882" lvl="1" indent="-182245"/>
            <a:r>
              <a:rPr lang="en-US" dirty="0">
                <a:solidFill>
                  <a:schemeClr val="bg2">
                    <a:lumMod val="10000"/>
                  </a:schemeClr>
                </a:solidFill>
                <a:cs typeface="Arial"/>
              </a:rPr>
              <a:t>Stopping the resident from using their own money or withholding information about the resident’s money.</a:t>
            </a:r>
          </a:p>
          <a:p>
            <a:pPr marL="274637" lvl="1" indent="0">
              <a:buNone/>
            </a:pPr>
            <a:endParaRPr lang="en-US" sz="1400" dirty="0">
              <a:solidFill>
                <a:schemeClr val="bg2">
                  <a:lumMod val="10000"/>
                </a:schemeClr>
              </a:solidFill>
              <a:cs typeface="Arial"/>
            </a:endParaRPr>
          </a:p>
          <a:p>
            <a:pPr marL="274637" lvl="1" indent="0">
              <a:buNone/>
            </a:pPr>
            <a:r>
              <a:rPr lang="en-US" sz="1400" dirty="0">
                <a:solidFill>
                  <a:schemeClr val="bg2">
                    <a:lumMod val="10000"/>
                  </a:schemeClr>
                </a:solidFill>
                <a:cs typeface="Arial"/>
              </a:rPr>
              <a:t>*42 CFR 483.5</a:t>
            </a:r>
          </a:p>
          <a:p>
            <a:pPr marL="182245" indent="-182245"/>
            <a:endParaRPr lang="en-US" dirty="0">
              <a:solidFill>
                <a:srgbClr val="0000CC"/>
              </a:solidFill>
              <a:cs typeface="Arial"/>
            </a:endParaRPr>
          </a:p>
          <a:p>
            <a:pPr marL="182245" indent="-182245"/>
            <a:endParaRPr dirty="0">
              <a:cs typeface="Arial"/>
            </a:endParaRPr>
          </a:p>
          <a:p>
            <a:pPr marL="182245" indent="-182245"/>
            <a:endParaRPr lang="en-US" dirty="0">
              <a:solidFill>
                <a:srgbClr val="000000"/>
              </a:solidFill>
              <a:cs typeface="Arial"/>
            </a:endParaRPr>
          </a:p>
          <a:p>
            <a:pPr lvl="1" indent="-182245"/>
            <a:endParaRPr lang="en-US" dirty="0">
              <a:solidFill>
                <a:srgbClr val="000000"/>
              </a:solidFill>
              <a:cs typeface="Arial"/>
            </a:endParaRPr>
          </a:p>
          <a:p>
            <a:pPr lvl="1" indent="-182245"/>
            <a:endParaRPr dirty="0">
              <a:cs typeface="Arial"/>
            </a:endParaRPr>
          </a:p>
          <a:p>
            <a:pPr lvl="1" indent="-182245"/>
            <a:endParaRPr lang="en-US" dirty="0">
              <a:solidFill>
                <a:srgbClr val="000000"/>
              </a:solidFill>
              <a:cs typeface="Arial"/>
            </a:endParaRPr>
          </a:p>
          <a:p>
            <a:pPr lvl="1" indent="-182245"/>
            <a:endParaRPr dirty="0">
              <a:cs typeface="Arial"/>
            </a:endParaRPr>
          </a:p>
          <a:p>
            <a:pPr marL="0" indent="0">
              <a:buNone/>
            </a:pPr>
            <a:endParaRPr lang="en-US" dirty="0">
              <a:solidFill>
                <a:srgbClr val="000000"/>
              </a:solidFill>
              <a:cs typeface="Arial"/>
            </a:endParaRPr>
          </a:p>
          <a:p>
            <a:pPr marL="182245" indent="-182245"/>
            <a:endParaRPr lang="en-US" dirty="0">
              <a:cs typeface="Arial"/>
            </a:endParaRPr>
          </a:p>
          <a:p>
            <a:pPr marL="182245" indent="-182245"/>
            <a:r>
              <a:rPr lang="en-US" sz="1400" dirty="0">
                <a:cs typeface="Arial"/>
              </a:rPr>
              <a:t>* 42 CFR 483.5</a:t>
            </a:r>
          </a:p>
        </p:txBody>
      </p:sp>
    </p:spTree>
    <p:extLst>
      <p:ext uri="{BB962C8B-B14F-4D97-AF65-F5344CB8AC3E}">
        <p14:creationId xmlns:p14="http://schemas.microsoft.com/office/powerpoint/2010/main" val="3861195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214" y="533400"/>
            <a:ext cx="8455572" cy="990600"/>
          </a:xfrm>
        </p:spPr>
        <p:txBody>
          <a:bodyPr>
            <a:normAutofit fontScale="90000"/>
          </a:bodyPr>
          <a:lstStyle/>
          <a:p>
            <a:br>
              <a:rPr lang="en-US" dirty="0"/>
            </a:br>
            <a:br>
              <a:rPr lang="en-US" dirty="0"/>
            </a:br>
            <a:r>
              <a:rPr lang="en-US" sz="3300" b="1" dirty="0"/>
              <a:t>What is Misappropriation of Resident Property?</a:t>
            </a:r>
            <a:br>
              <a:rPr lang="en-US" sz="3300" b="1" dirty="0"/>
            </a:br>
            <a:br>
              <a:rPr lang="en-US" sz="3300" b="1" dirty="0"/>
            </a:br>
            <a:endParaRPr lang="en-US" sz="3300" b="1" dirty="0"/>
          </a:p>
        </p:txBody>
      </p:sp>
      <p:sp>
        <p:nvSpPr>
          <p:cNvPr id="3" name="Content Placeholder 2"/>
          <p:cNvSpPr>
            <a:spLocks noGrp="1"/>
          </p:cNvSpPr>
          <p:nvPr>
            <p:ph idx="1"/>
          </p:nvPr>
        </p:nvSpPr>
        <p:spPr>
          <a:xfrm>
            <a:off x="344214" y="1600200"/>
            <a:ext cx="8455572" cy="4876800"/>
          </a:xfrm>
        </p:spPr>
        <p:txBody>
          <a:bodyPr/>
          <a:lstStyle/>
          <a:p>
            <a:r>
              <a:rPr lang="en-US" b="1" dirty="0">
                <a:solidFill>
                  <a:schemeClr val="bg2">
                    <a:lumMod val="10000"/>
                  </a:schemeClr>
                </a:solidFill>
              </a:rPr>
              <a:t>Misappropriation of resident property </a:t>
            </a:r>
            <a:r>
              <a:rPr lang="en-US" dirty="0">
                <a:solidFill>
                  <a:schemeClr val="bg2">
                    <a:lumMod val="10000"/>
                  </a:schemeClr>
                </a:solidFill>
              </a:rPr>
              <a:t>is the deliberate misplacement, exploitation, or wrongful, temporary, or permanent use of a resident’s belongings or money without the resident’s consent.*</a:t>
            </a:r>
          </a:p>
          <a:p>
            <a:endParaRPr lang="en-US" sz="1500" dirty="0">
              <a:solidFill>
                <a:schemeClr val="bg2">
                  <a:lumMod val="10000"/>
                </a:schemeClr>
              </a:solidFill>
            </a:endParaRPr>
          </a:p>
          <a:p>
            <a:r>
              <a:rPr lang="en-US" dirty="0">
                <a:solidFill>
                  <a:schemeClr val="bg2">
                    <a:lumMod val="10000"/>
                  </a:schemeClr>
                </a:solidFill>
              </a:rPr>
              <a:t>Examples:</a:t>
            </a:r>
          </a:p>
          <a:p>
            <a:pPr marL="456882" lvl="1" indent="-182245"/>
            <a:r>
              <a:rPr lang="en-US" dirty="0">
                <a:solidFill>
                  <a:schemeClr val="bg2">
                    <a:lumMod val="10000"/>
                  </a:schemeClr>
                </a:solidFill>
                <a:cs typeface="Arial"/>
              </a:rPr>
              <a:t>Stealing or embezzling a resident’s money or personal property, such as real estate, jewelry or clothing. </a:t>
            </a:r>
          </a:p>
          <a:p>
            <a:pPr marL="456882" lvl="1" indent="-182245"/>
            <a:endParaRPr lang="en-US" sz="1200" dirty="0">
              <a:solidFill>
                <a:schemeClr val="bg2">
                  <a:lumMod val="10000"/>
                </a:schemeClr>
              </a:solidFill>
              <a:cs typeface="Arial"/>
            </a:endParaRPr>
          </a:p>
          <a:p>
            <a:pPr marL="456882" lvl="1" indent="-182245"/>
            <a:r>
              <a:rPr lang="en-US" dirty="0">
                <a:solidFill>
                  <a:schemeClr val="bg2">
                    <a:lumMod val="10000"/>
                  </a:schemeClr>
                </a:solidFill>
              </a:rPr>
              <a:t>Forging a resident’s signature and attempting to cash or cashing a check.</a:t>
            </a:r>
          </a:p>
          <a:p>
            <a:pPr marL="456882" lvl="1" indent="-182245"/>
            <a:endParaRPr lang="en-US" sz="1200" dirty="0">
              <a:solidFill>
                <a:schemeClr val="bg2">
                  <a:lumMod val="10000"/>
                </a:schemeClr>
              </a:solidFill>
            </a:endParaRPr>
          </a:p>
          <a:p>
            <a:pPr marL="456882" lvl="1" indent="-182245"/>
            <a:r>
              <a:rPr lang="en-US" dirty="0">
                <a:solidFill>
                  <a:schemeClr val="bg2">
                    <a:lumMod val="10000"/>
                  </a:schemeClr>
                </a:solidFill>
              </a:rPr>
              <a:t>Using a resident’s property such as a TV, clothing or phone.</a:t>
            </a:r>
          </a:p>
          <a:p>
            <a:pPr marL="274637" lvl="1" indent="0">
              <a:buNone/>
            </a:pPr>
            <a:endParaRPr lang="en-US" sz="800" dirty="0">
              <a:solidFill>
                <a:schemeClr val="bg2">
                  <a:lumMod val="10000"/>
                </a:schemeClr>
              </a:solidFill>
            </a:endParaRPr>
          </a:p>
          <a:p>
            <a:pPr marL="274637" lvl="1" indent="0">
              <a:buNone/>
            </a:pPr>
            <a:r>
              <a:rPr lang="en-US" sz="1400" dirty="0">
                <a:solidFill>
                  <a:schemeClr val="bg2">
                    <a:lumMod val="10000"/>
                  </a:schemeClr>
                </a:solidFill>
              </a:rPr>
              <a:t>* 42 CFR 483.5</a:t>
            </a:r>
          </a:p>
          <a:p>
            <a:pPr marL="456882" lvl="1" indent="-182245"/>
            <a:endParaRPr lang="en-US" dirty="0"/>
          </a:p>
          <a:p>
            <a:pPr marL="456882" lvl="1" indent="-182245"/>
            <a:endParaRPr lang="en-US" dirty="0">
              <a:solidFill>
                <a:schemeClr val="bg2">
                  <a:lumMod val="10000"/>
                </a:schemeClr>
              </a:solidFill>
              <a:cs typeface="Arial"/>
            </a:endParaRPr>
          </a:p>
          <a:p>
            <a:pPr marL="456882" lvl="1" indent="-182245"/>
            <a:endParaRPr lang="en-US" dirty="0">
              <a:solidFill>
                <a:schemeClr val="bg2">
                  <a:lumMod val="10000"/>
                </a:schemeClr>
              </a:solidFill>
              <a:cs typeface="Arial"/>
            </a:endParaRPr>
          </a:p>
          <a:p>
            <a:endParaRPr lang="en-US" dirty="0"/>
          </a:p>
          <a:p>
            <a:pPr marL="0" indent="0">
              <a:buNone/>
            </a:pPr>
            <a:endParaRPr lang="en-US" dirty="0"/>
          </a:p>
        </p:txBody>
      </p:sp>
    </p:spTree>
    <p:extLst>
      <p:ext uri="{BB962C8B-B14F-4D97-AF65-F5344CB8AC3E}">
        <p14:creationId xmlns:p14="http://schemas.microsoft.com/office/powerpoint/2010/main" val="3784409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DEA1E-6882-4A7D-B2A1-0D58275DD1BB}"/>
              </a:ext>
            </a:extLst>
          </p:cNvPr>
          <p:cNvSpPr>
            <a:spLocks noGrp="1"/>
          </p:cNvSpPr>
          <p:nvPr>
            <p:ph type="title"/>
          </p:nvPr>
        </p:nvSpPr>
        <p:spPr/>
        <p:txBody>
          <a:bodyPr>
            <a:normAutofit/>
          </a:bodyPr>
          <a:lstStyle/>
          <a:p>
            <a:r>
              <a:rPr lang="en-US" sz="5400" b="1" dirty="0"/>
              <a:t>Preventing abuse</a:t>
            </a:r>
          </a:p>
        </p:txBody>
      </p:sp>
      <p:sp>
        <p:nvSpPr>
          <p:cNvPr id="3" name="Text Placeholder 2">
            <a:extLst>
              <a:ext uri="{FF2B5EF4-FFF2-40B4-BE49-F238E27FC236}">
                <a16:creationId xmlns:a16="http://schemas.microsoft.com/office/drawing/2014/main" id="{DDCF040C-52D9-437A-BE32-208AEF61EBD8}"/>
              </a:ext>
            </a:extLst>
          </p:cNvPr>
          <p:cNvSpPr>
            <a:spLocks noGrp="1"/>
          </p:cNvSpPr>
          <p:nvPr>
            <p:ph type="body" idx="1"/>
          </p:nvPr>
        </p:nvSpPr>
        <p:spPr/>
        <p:txBody>
          <a:bodyPr/>
          <a:lstStyle/>
          <a:p>
            <a:r>
              <a:rPr lang="en-US" dirty="0"/>
              <a:t>Know and Exercise Residents’ Rights</a:t>
            </a:r>
          </a:p>
        </p:txBody>
      </p:sp>
    </p:spTree>
    <p:extLst>
      <p:ext uri="{BB962C8B-B14F-4D97-AF65-F5344CB8AC3E}">
        <p14:creationId xmlns:p14="http://schemas.microsoft.com/office/powerpoint/2010/main" val="2491507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p:txBody>
          <a:bodyPr/>
          <a:lstStyle/>
          <a:p>
            <a:r>
              <a:rPr lang="en-US" b="1" dirty="0">
                <a:cs typeface="Arial"/>
              </a:rPr>
              <a:t>Prevalence of Elder Abuse</a:t>
            </a:r>
            <a:endParaRPr lang="en-US" b="1" dirty="0"/>
          </a:p>
        </p:txBody>
      </p:sp>
      <p:sp>
        <p:nvSpPr>
          <p:cNvPr id="5" name="Content Placeholder 4"/>
          <p:cNvSpPr>
            <a:spLocks noGrp="1"/>
          </p:cNvSpPr>
          <p:nvPr>
            <p:ph idx="1"/>
            <p:extLst/>
          </p:nvPr>
        </p:nvSpPr>
        <p:spPr/>
        <p:txBody>
          <a:bodyPr/>
          <a:lstStyle/>
          <a:p>
            <a:pPr marL="182245" indent="-182245"/>
            <a:r>
              <a:rPr lang="en-US" dirty="0">
                <a:solidFill>
                  <a:schemeClr val="bg2">
                    <a:lumMod val="10000"/>
                  </a:schemeClr>
                </a:solidFill>
                <a:cs typeface="Arial"/>
              </a:rPr>
              <a:t>According to US Department of Justice:</a:t>
            </a:r>
          </a:p>
          <a:p>
            <a:pPr marL="0" indent="0">
              <a:buNone/>
            </a:pPr>
            <a:endParaRPr lang="en-US" dirty="0">
              <a:solidFill>
                <a:schemeClr val="bg2">
                  <a:lumMod val="10000"/>
                </a:schemeClr>
              </a:solidFill>
              <a:cs typeface="Arial"/>
            </a:endParaRPr>
          </a:p>
          <a:p>
            <a:pPr lvl="1" indent="-182245"/>
            <a:r>
              <a:rPr lang="en-US" dirty="0">
                <a:solidFill>
                  <a:schemeClr val="bg2">
                    <a:lumMod val="10000"/>
                  </a:schemeClr>
                </a:solidFill>
                <a:cs typeface="Arial"/>
              </a:rPr>
              <a:t>Approximately 1 in 10 elders  abused each year. </a:t>
            </a:r>
          </a:p>
          <a:p>
            <a:pPr lvl="2" indent="-182245"/>
            <a:r>
              <a:rPr lang="en-US" dirty="0">
                <a:solidFill>
                  <a:schemeClr val="bg2">
                    <a:lumMod val="10000"/>
                  </a:schemeClr>
                </a:solidFill>
                <a:cs typeface="Arial"/>
              </a:rPr>
              <a:t>Studies indicate the number may be higher in nursing homes and also for those who have a cognitive disability;</a:t>
            </a:r>
            <a:endParaRPr dirty="0">
              <a:solidFill>
                <a:schemeClr val="bg2">
                  <a:lumMod val="10000"/>
                </a:schemeClr>
              </a:solidFill>
              <a:cs typeface="Arial"/>
            </a:endParaRPr>
          </a:p>
          <a:p>
            <a:pPr marL="274955" lvl="1" indent="0">
              <a:buNone/>
            </a:pPr>
            <a:endParaRPr lang="en-US" dirty="0">
              <a:solidFill>
                <a:schemeClr val="bg2">
                  <a:lumMod val="10000"/>
                </a:schemeClr>
              </a:solidFill>
              <a:cs typeface="Arial"/>
            </a:endParaRPr>
          </a:p>
          <a:p>
            <a:pPr lvl="1" indent="-182245"/>
            <a:r>
              <a:rPr lang="en-US" dirty="0">
                <a:solidFill>
                  <a:schemeClr val="bg2">
                    <a:lumMod val="10000"/>
                  </a:schemeClr>
                </a:solidFill>
                <a:cs typeface="Arial"/>
              </a:rPr>
              <a:t>Abused elders are 3x more likely to die prematurely than non-abused elders; and</a:t>
            </a:r>
            <a:endParaRPr dirty="0">
              <a:solidFill>
                <a:schemeClr val="bg2">
                  <a:lumMod val="10000"/>
                </a:schemeClr>
              </a:solidFill>
              <a:cs typeface="Arial"/>
            </a:endParaRPr>
          </a:p>
          <a:p>
            <a:pPr marL="274955" lvl="1" indent="0">
              <a:buNone/>
            </a:pPr>
            <a:endParaRPr lang="en-US" dirty="0">
              <a:solidFill>
                <a:schemeClr val="bg2">
                  <a:lumMod val="10000"/>
                </a:schemeClr>
              </a:solidFill>
              <a:cs typeface="Arial"/>
            </a:endParaRPr>
          </a:p>
          <a:p>
            <a:pPr lvl="1" indent="-182245"/>
            <a:r>
              <a:rPr lang="en-US" dirty="0">
                <a:solidFill>
                  <a:schemeClr val="bg2">
                    <a:lumMod val="10000"/>
                  </a:schemeClr>
                </a:solidFill>
                <a:cs typeface="Arial"/>
              </a:rPr>
              <a:t>Elder abuse is dramatically underreported – only 1 in 23 incidents of abuse is reported</a:t>
            </a:r>
          </a:p>
          <a:p>
            <a:pPr marL="274955" lvl="1" indent="0">
              <a:buNone/>
            </a:pPr>
            <a:endParaRPr lang="en-US" dirty="0">
              <a:solidFill>
                <a:schemeClr val="bg2">
                  <a:lumMod val="10000"/>
                </a:schemeClr>
              </a:solidFill>
              <a:cs typeface="Arial"/>
            </a:endParaRPr>
          </a:p>
          <a:p>
            <a:pPr marL="274955" lvl="1" indent="0">
              <a:buNone/>
            </a:pPr>
            <a:endParaRPr lang="en-US" dirty="0">
              <a:solidFill>
                <a:schemeClr val="bg2">
                  <a:lumMod val="10000"/>
                </a:schemeClr>
              </a:solidFill>
              <a:cs typeface="Arial"/>
            </a:endParaRPr>
          </a:p>
          <a:p>
            <a:pPr marL="274955" lvl="1" indent="0">
              <a:buNone/>
            </a:pPr>
            <a:r>
              <a:rPr lang="en-US" sz="1200" i="1" dirty="0"/>
              <a:t>Source: US Department of Justice, Elder Justice Initiative (EJI), August 2017, https://www.justice.gov/elderjustice  </a:t>
            </a:r>
          </a:p>
          <a:p>
            <a:pPr marL="274955" lvl="1" indent="0">
              <a:buNone/>
            </a:pPr>
            <a:endParaRPr dirty="0">
              <a:solidFill>
                <a:schemeClr val="bg2">
                  <a:lumMod val="10000"/>
                </a:schemeClr>
              </a:solidFill>
              <a:cs typeface="Arial"/>
            </a:endParaRPr>
          </a:p>
          <a:p>
            <a:pPr marL="182245" indent="-182245"/>
            <a:endParaRPr lang="en-US" dirty="0">
              <a:cs typeface="Arial"/>
            </a:endParaRPr>
          </a:p>
        </p:txBody>
      </p:sp>
    </p:spTree>
    <p:extLst>
      <p:ext uri="{BB962C8B-B14F-4D97-AF65-F5344CB8AC3E}">
        <p14:creationId xmlns:p14="http://schemas.microsoft.com/office/powerpoint/2010/main" val="833698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p:txBody>
          <a:bodyPr>
            <a:normAutofit fontScale="90000"/>
          </a:bodyPr>
          <a:lstStyle/>
          <a:p>
            <a:r>
              <a:rPr lang="en-US" b="1" dirty="0">
                <a:cs typeface="Arial"/>
              </a:rPr>
              <a:t>Prevention: </a:t>
            </a:r>
            <a:br>
              <a:rPr lang="en-US" b="1" dirty="0">
                <a:cs typeface="Arial"/>
              </a:rPr>
            </a:br>
            <a:r>
              <a:rPr lang="en-US" sz="3300" b="1" dirty="0">
                <a:cs typeface="Arial"/>
              </a:rPr>
              <a:t>Know and Exercise Resident Rights*</a:t>
            </a:r>
            <a:endParaRPr lang="en-US" sz="3300" b="1" dirty="0"/>
          </a:p>
        </p:txBody>
      </p:sp>
      <p:sp>
        <p:nvSpPr>
          <p:cNvPr id="3" name="Content Placeholder 2"/>
          <p:cNvSpPr>
            <a:spLocks noGrp="1"/>
          </p:cNvSpPr>
          <p:nvPr>
            <p:ph idx="1"/>
            <p:extLst/>
          </p:nvPr>
        </p:nvSpPr>
        <p:spPr>
          <a:xfrm>
            <a:off x="457199" y="1600200"/>
            <a:ext cx="8512629" cy="4876800"/>
          </a:xfrm>
        </p:spPr>
        <p:txBody>
          <a:bodyPr/>
          <a:lstStyle/>
          <a:p>
            <a:pPr marL="0" indent="0">
              <a:buNone/>
            </a:pPr>
            <a:r>
              <a:rPr lang="en-US" dirty="0">
                <a:solidFill>
                  <a:schemeClr val="bg2">
                    <a:lumMod val="10000"/>
                  </a:schemeClr>
                </a:solidFill>
                <a:cs typeface="Arial"/>
              </a:rPr>
              <a:t>Federal and state laws grants residents many rights. Nursing homes are required to post information about residents’ rights and explain them to residents. </a:t>
            </a:r>
          </a:p>
          <a:p>
            <a:pPr marL="0" indent="0">
              <a:buNone/>
            </a:pPr>
            <a:endParaRPr lang="en-US" sz="1500" dirty="0">
              <a:solidFill>
                <a:schemeClr val="bg2">
                  <a:lumMod val="10000"/>
                </a:schemeClr>
              </a:solidFill>
              <a:cs typeface="Arial"/>
            </a:endParaRPr>
          </a:p>
          <a:p>
            <a:r>
              <a:rPr lang="en-US" sz="2200" dirty="0">
                <a:solidFill>
                  <a:schemeClr val="bg2">
                    <a:lumMod val="10000"/>
                  </a:schemeClr>
                </a:solidFill>
                <a:cs typeface="Arial"/>
              </a:rPr>
              <a:t>Residents have the right “to be free from abuse, neglect, misappropriation of resident property, and exploitation.”</a:t>
            </a:r>
          </a:p>
          <a:p>
            <a:pPr lvl="1"/>
            <a:r>
              <a:rPr lang="en-US" dirty="0">
                <a:solidFill>
                  <a:schemeClr val="bg2">
                    <a:lumMod val="10000"/>
                  </a:schemeClr>
                </a:solidFill>
                <a:cs typeface="Arial"/>
              </a:rPr>
              <a:t>"This includes but is not limited to freedom from corporal punishment, involuntary seclusion and any physical or chemical restraint not required to treat the resident’s medical condition.”</a:t>
            </a:r>
          </a:p>
          <a:p>
            <a:pPr marL="274637" lvl="1" indent="0">
              <a:buNone/>
            </a:pPr>
            <a:endParaRPr lang="en-US" dirty="0">
              <a:solidFill>
                <a:schemeClr val="bg2">
                  <a:lumMod val="10000"/>
                </a:schemeClr>
              </a:solidFill>
              <a:cs typeface="Arial"/>
            </a:endParaRPr>
          </a:p>
          <a:p>
            <a:r>
              <a:rPr lang="en-US" sz="2200" dirty="0">
                <a:solidFill>
                  <a:schemeClr val="bg2">
                    <a:lumMod val="10000"/>
                  </a:schemeClr>
                </a:solidFill>
                <a:cs typeface="Arial"/>
              </a:rPr>
              <a:t>Residents have the right to “voice grievances to the facility or other agency that hears grievances without discrimination or reprisal.”</a:t>
            </a:r>
          </a:p>
          <a:p>
            <a:pPr marL="0" indent="0">
              <a:buNone/>
            </a:pPr>
            <a:endParaRPr lang="en-US" sz="1500" dirty="0">
              <a:solidFill>
                <a:schemeClr val="bg2">
                  <a:lumMod val="10000"/>
                </a:schemeClr>
              </a:solidFill>
              <a:cs typeface="Arial"/>
            </a:endParaRPr>
          </a:p>
          <a:p>
            <a:pPr marL="0" indent="0">
              <a:buNone/>
            </a:pPr>
            <a:r>
              <a:rPr lang="en-US" sz="1400" dirty="0">
                <a:cs typeface="Arial"/>
              </a:rPr>
              <a:t>*42 CFR 483.10</a:t>
            </a:r>
          </a:p>
          <a:p>
            <a:pPr marL="182245" indent="-182245"/>
            <a:endParaRPr lang="en-US" dirty="0">
              <a:cs typeface="Arial"/>
            </a:endParaRPr>
          </a:p>
        </p:txBody>
      </p:sp>
    </p:spTree>
    <p:extLst>
      <p:ext uri="{BB962C8B-B14F-4D97-AF65-F5344CB8AC3E}">
        <p14:creationId xmlns:p14="http://schemas.microsoft.com/office/powerpoint/2010/main" val="1739235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a:xfrm>
            <a:off x="457200" y="533400"/>
            <a:ext cx="8549640" cy="990600"/>
          </a:xfrm>
        </p:spPr>
        <p:txBody>
          <a:bodyPr>
            <a:normAutofit fontScale="90000"/>
          </a:bodyPr>
          <a:lstStyle/>
          <a:p>
            <a:r>
              <a:rPr lang="en-US" b="1" dirty="0">
                <a:cs typeface="Arial"/>
              </a:rPr>
              <a:t>Prevention: </a:t>
            </a:r>
            <a:br>
              <a:rPr lang="en-US" b="1" dirty="0">
                <a:cs typeface="Arial"/>
              </a:rPr>
            </a:br>
            <a:r>
              <a:rPr lang="en-US" sz="2900" b="1" dirty="0">
                <a:cs typeface="Arial"/>
              </a:rPr>
              <a:t>Get to Know the Long-Term Care Ombudsman Program</a:t>
            </a:r>
            <a:endParaRPr lang="en-US" sz="2900" b="1" dirty="0"/>
          </a:p>
        </p:txBody>
      </p:sp>
      <p:sp>
        <p:nvSpPr>
          <p:cNvPr id="3" name="Content Placeholder 2"/>
          <p:cNvSpPr>
            <a:spLocks noGrp="1"/>
          </p:cNvSpPr>
          <p:nvPr>
            <p:ph idx="1"/>
            <p:extLst/>
          </p:nvPr>
        </p:nvSpPr>
        <p:spPr>
          <a:xfrm>
            <a:off x="457200" y="1600199"/>
            <a:ext cx="8549640" cy="5063359"/>
          </a:xfrm>
        </p:spPr>
        <p:txBody>
          <a:bodyPr/>
          <a:lstStyle/>
          <a:p>
            <a:pPr marL="182245" indent="-182245"/>
            <a:r>
              <a:rPr lang="en-US" sz="2200" dirty="0">
                <a:solidFill>
                  <a:schemeClr val="bg2">
                    <a:lumMod val="10000"/>
                  </a:schemeClr>
                </a:solidFill>
                <a:cs typeface="Arial"/>
              </a:rPr>
              <a:t>The Long-Term Care Ombudsman program (LTCOP) advocates for changes to improve the quality of life and care for residents.</a:t>
            </a:r>
          </a:p>
          <a:p>
            <a:pPr marL="182245" indent="-182245"/>
            <a:endParaRPr lang="en-US" sz="2200" dirty="0">
              <a:solidFill>
                <a:schemeClr val="bg2">
                  <a:lumMod val="10000"/>
                </a:schemeClr>
              </a:solidFill>
              <a:cs typeface="Arial"/>
            </a:endParaRPr>
          </a:p>
          <a:p>
            <a:r>
              <a:rPr lang="en-US" sz="2200" dirty="0">
                <a:solidFill>
                  <a:schemeClr val="bg2">
                    <a:lumMod val="10000"/>
                  </a:schemeClr>
                </a:solidFill>
                <a:cs typeface="Arial"/>
              </a:rPr>
              <a:t>Ombudsman program representatives:</a:t>
            </a:r>
          </a:p>
          <a:p>
            <a:pPr marL="0" indent="0">
              <a:buNone/>
            </a:pPr>
            <a:endParaRPr lang="en-US" sz="1000" dirty="0">
              <a:solidFill>
                <a:schemeClr val="bg2">
                  <a:lumMod val="10000"/>
                </a:schemeClr>
              </a:solidFill>
              <a:cs typeface="Arial"/>
            </a:endParaRPr>
          </a:p>
          <a:p>
            <a:pPr marL="456882" lvl="1" indent="-182245"/>
            <a:r>
              <a:rPr lang="en-US" dirty="0">
                <a:solidFill>
                  <a:schemeClr val="bg2">
                    <a:lumMod val="10000"/>
                  </a:schemeClr>
                </a:solidFill>
                <a:cs typeface="Arial"/>
              </a:rPr>
              <a:t>Provide information about residents’ rights and support residents in exercising their rights;</a:t>
            </a:r>
          </a:p>
          <a:p>
            <a:pPr marL="456882" lvl="1" indent="-182245"/>
            <a:r>
              <a:rPr lang="en-US" dirty="0">
                <a:solidFill>
                  <a:schemeClr val="bg2">
                    <a:lumMod val="10000"/>
                  </a:schemeClr>
                </a:solidFill>
                <a:cs typeface="Arial"/>
              </a:rPr>
              <a:t>Address and resolve resident concerns;</a:t>
            </a:r>
          </a:p>
          <a:p>
            <a:pPr marL="456882" lvl="1" indent="-182245"/>
            <a:r>
              <a:rPr lang="en-US" dirty="0">
                <a:solidFill>
                  <a:schemeClr val="bg2">
                    <a:lumMod val="10000"/>
                  </a:schemeClr>
                </a:solidFill>
                <a:cs typeface="Arial"/>
              </a:rPr>
              <a:t>Assist in developing and supporting Resident and Family Councils;</a:t>
            </a:r>
          </a:p>
          <a:p>
            <a:pPr marL="456882" lvl="1" indent="-182245"/>
            <a:r>
              <a:rPr lang="en-US" dirty="0">
                <a:solidFill>
                  <a:schemeClr val="bg2">
                    <a:lumMod val="10000"/>
                  </a:schemeClr>
                </a:solidFill>
                <a:cs typeface="Arial"/>
              </a:rPr>
              <a:t>Provide information to the public regarding long-term care facilities and services, residents’ rights, and legislative and policy issues;</a:t>
            </a:r>
          </a:p>
          <a:p>
            <a:pPr marL="456882" lvl="1" indent="-182245"/>
            <a:r>
              <a:rPr lang="en-US" dirty="0">
                <a:solidFill>
                  <a:schemeClr val="bg2">
                    <a:lumMod val="10000"/>
                  </a:schemeClr>
                </a:solidFill>
                <a:cs typeface="Arial"/>
              </a:rPr>
              <a:t>Represent resident interests before governmental agencies; and </a:t>
            </a:r>
          </a:p>
          <a:p>
            <a:pPr marL="456882" lvl="1" indent="-182245"/>
            <a:r>
              <a:rPr lang="en-US" dirty="0">
                <a:solidFill>
                  <a:schemeClr val="bg2">
                    <a:lumMod val="10000"/>
                  </a:schemeClr>
                </a:solidFill>
                <a:cs typeface="Arial"/>
              </a:rPr>
              <a:t>Seek legal, administrative and other remedies to protect residents. </a:t>
            </a:r>
          </a:p>
          <a:p>
            <a:pPr marL="0" indent="0">
              <a:buNone/>
            </a:pPr>
            <a:endParaRPr sz="1000" dirty="0">
              <a:solidFill>
                <a:schemeClr val="bg2">
                  <a:lumMod val="10000"/>
                </a:schemeClr>
              </a:solidFill>
              <a:cs typeface="Arial"/>
            </a:endParaRPr>
          </a:p>
          <a:p>
            <a:pPr marL="0" indent="0">
              <a:buNone/>
            </a:pPr>
            <a:endParaRPr lang="en-US" dirty="0">
              <a:cs typeface="Arial"/>
            </a:endParaRPr>
          </a:p>
        </p:txBody>
      </p:sp>
    </p:spTree>
    <p:extLst>
      <p:ext uri="{BB962C8B-B14F-4D97-AF65-F5344CB8AC3E}">
        <p14:creationId xmlns:p14="http://schemas.microsoft.com/office/powerpoint/2010/main" val="817295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a:xfrm>
            <a:off x="268941" y="533400"/>
            <a:ext cx="8657889" cy="990600"/>
          </a:xfrm>
        </p:spPr>
        <p:txBody>
          <a:bodyPr>
            <a:normAutofit fontScale="90000"/>
          </a:bodyPr>
          <a:lstStyle/>
          <a:p>
            <a:r>
              <a:rPr lang="en-US" b="1" dirty="0">
                <a:solidFill>
                  <a:schemeClr val="tx1"/>
                </a:solidFill>
                <a:cs typeface="Arial"/>
              </a:rPr>
              <a:t>Prevention: </a:t>
            </a:r>
            <a:br>
              <a:rPr lang="en-US" b="1" dirty="0">
                <a:solidFill>
                  <a:schemeClr val="tx1"/>
                </a:solidFill>
                <a:cs typeface="Arial"/>
              </a:rPr>
            </a:br>
            <a:r>
              <a:rPr lang="en-US" sz="2900" b="1" dirty="0">
                <a:solidFill>
                  <a:schemeClr val="tx1"/>
                </a:solidFill>
                <a:cs typeface="Arial"/>
              </a:rPr>
              <a:t>Get to Know the Long-Term Care Ombudsman Program </a:t>
            </a:r>
            <a:endParaRPr lang="en-US" sz="2900" b="1" dirty="0">
              <a:solidFill>
                <a:schemeClr val="tx1"/>
              </a:solidFill>
            </a:endParaRPr>
          </a:p>
        </p:txBody>
      </p:sp>
      <p:sp>
        <p:nvSpPr>
          <p:cNvPr id="3" name="Content Placeholder 2"/>
          <p:cNvSpPr>
            <a:spLocks noGrp="1"/>
          </p:cNvSpPr>
          <p:nvPr>
            <p:ph idx="1"/>
            <p:extLst/>
          </p:nvPr>
        </p:nvSpPr>
        <p:spPr/>
        <p:txBody>
          <a:bodyPr/>
          <a:lstStyle/>
          <a:p>
            <a:pPr marL="182245" indent="-182245"/>
            <a:endParaRPr lang="en-US" dirty="0">
              <a:cs typeface="Arial"/>
            </a:endParaRPr>
          </a:p>
          <a:p>
            <a:pPr marL="182245" indent="-182245"/>
            <a:r>
              <a:rPr lang="en-US" dirty="0">
                <a:solidFill>
                  <a:schemeClr val="bg2">
                    <a:lumMod val="10000"/>
                  </a:schemeClr>
                </a:solidFill>
                <a:cs typeface="Arial"/>
              </a:rPr>
              <a:t>Nursing homes are required by federal law to provide residents with the contact information for the Ombudsman program.</a:t>
            </a:r>
          </a:p>
          <a:p>
            <a:pPr marL="0" indent="0">
              <a:buNone/>
            </a:pPr>
            <a:endParaRPr lang="en-US" dirty="0">
              <a:solidFill>
                <a:schemeClr val="bg2">
                  <a:lumMod val="10000"/>
                </a:schemeClr>
              </a:solidFill>
              <a:cs typeface="Arial"/>
            </a:endParaRPr>
          </a:p>
          <a:p>
            <a:pPr marL="182245" indent="-182245"/>
            <a:r>
              <a:rPr lang="en-US" dirty="0">
                <a:solidFill>
                  <a:schemeClr val="bg2">
                    <a:lumMod val="10000"/>
                  </a:schemeClr>
                </a:solidFill>
                <a:cs typeface="Arial"/>
              </a:rPr>
              <a:t>They are required to post this information in prominent locations throughout the nursing home and share the contact information, upon request.</a:t>
            </a:r>
            <a:endParaRPr dirty="0">
              <a:solidFill>
                <a:schemeClr val="bg2">
                  <a:lumMod val="10000"/>
                </a:schemeClr>
              </a:solidFill>
            </a:endParaRPr>
          </a:p>
          <a:p>
            <a:pPr marL="182245" indent="-182245"/>
            <a:endParaRPr dirty="0">
              <a:cs typeface="Arial"/>
            </a:endParaRPr>
          </a:p>
          <a:p>
            <a:pPr marL="182245" indent="-182245"/>
            <a:endParaRPr lang="en-US" dirty="0">
              <a:cs typeface="Arial"/>
            </a:endParaRPr>
          </a:p>
          <a:p>
            <a:pPr marL="182245" indent="-182245"/>
            <a:endParaRPr lang="en-US" dirty="0">
              <a:cs typeface="Arial"/>
            </a:endParaRPr>
          </a:p>
        </p:txBody>
      </p:sp>
    </p:spTree>
    <p:extLst>
      <p:ext uri="{BB962C8B-B14F-4D97-AF65-F5344CB8AC3E}">
        <p14:creationId xmlns:p14="http://schemas.microsoft.com/office/powerpoint/2010/main" val="22181111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extLst/>
          </p:nvPr>
        </p:nvSpPr>
        <p:spPr>
          <a:xfrm>
            <a:off x="252249" y="1432559"/>
            <a:ext cx="8744606" cy="5290969"/>
          </a:xfrm>
        </p:spPr>
        <p:txBody>
          <a:bodyPr/>
          <a:lstStyle/>
          <a:p>
            <a:pPr marL="182245" indent="-182245"/>
            <a:r>
              <a:rPr lang="en-US" sz="2200" dirty="0">
                <a:solidFill>
                  <a:schemeClr val="bg2">
                    <a:lumMod val="10000"/>
                  </a:schemeClr>
                </a:solidFill>
                <a:cs typeface="Arial"/>
              </a:rPr>
              <a:t>If you suspect abuse contact the Ombudsman program. The Ombudsman program representative will:</a:t>
            </a:r>
          </a:p>
          <a:p>
            <a:pPr lvl="1"/>
            <a:r>
              <a:rPr lang="en-US" sz="1800" dirty="0">
                <a:solidFill>
                  <a:schemeClr val="bg2">
                    <a:lumMod val="10000"/>
                  </a:schemeClr>
                </a:solidFill>
                <a:cs typeface="Arial"/>
              </a:rPr>
              <a:t>Listen and support you.</a:t>
            </a:r>
          </a:p>
          <a:p>
            <a:pPr lvl="1"/>
            <a:r>
              <a:rPr lang="en-US" sz="1800" dirty="0">
                <a:solidFill>
                  <a:schemeClr val="bg2">
                    <a:lumMod val="10000"/>
                  </a:schemeClr>
                </a:solidFill>
                <a:cs typeface="Arial"/>
              </a:rPr>
              <a:t>Provide helpful information.</a:t>
            </a:r>
          </a:p>
          <a:p>
            <a:pPr lvl="1"/>
            <a:r>
              <a:rPr lang="en-US" sz="1800" dirty="0">
                <a:solidFill>
                  <a:schemeClr val="bg2">
                    <a:lumMod val="10000"/>
                  </a:schemeClr>
                </a:solidFill>
                <a:cs typeface="Arial"/>
              </a:rPr>
              <a:t>Discuss ways to take action.</a:t>
            </a:r>
          </a:p>
          <a:p>
            <a:pPr marL="274637" lvl="1" indent="0">
              <a:buNone/>
            </a:pPr>
            <a:endParaRPr lang="en-US" sz="1200" dirty="0">
              <a:solidFill>
                <a:schemeClr val="bg2">
                  <a:lumMod val="10000"/>
                </a:schemeClr>
              </a:solidFill>
              <a:cs typeface="Arial"/>
            </a:endParaRPr>
          </a:p>
          <a:p>
            <a:pPr marL="182245" indent="-182245"/>
            <a:r>
              <a:rPr lang="en-US" sz="2200" dirty="0">
                <a:solidFill>
                  <a:schemeClr val="bg2">
                    <a:lumMod val="10000"/>
                  </a:schemeClr>
                </a:solidFill>
                <a:cs typeface="Arial"/>
              </a:rPr>
              <a:t>Taking action:</a:t>
            </a:r>
          </a:p>
          <a:p>
            <a:pPr marL="456882" lvl="1" indent="-182245"/>
            <a:r>
              <a:rPr lang="en-US" sz="1800" dirty="0">
                <a:solidFill>
                  <a:schemeClr val="bg2">
                    <a:lumMod val="10000"/>
                  </a:schemeClr>
                </a:solidFill>
                <a:cs typeface="Arial"/>
              </a:rPr>
              <a:t>If you are a resident, the decision to take any action is up to you.</a:t>
            </a:r>
          </a:p>
          <a:p>
            <a:pPr marL="274637" lvl="1" indent="0">
              <a:buNone/>
            </a:pPr>
            <a:endParaRPr lang="en-US" sz="1000" dirty="0">
              <a:solidFill>
                <a:schemeClr val="bg2">
                  <a:lumMod val="10000"/>
                </a:schemeClr>
              </a:solidFill>
              <a:cs typeface="Arial"/>
            </a:endParaRPr>
          </a:p>
          <a:p>
            <a:pPr marL="456882" lvl="1" indent="-182245"/>
            <a:r>
              <a:rPr lang="en-US" sz="1800" dirty="0">
                <a:solidFill>
                  <a:schemeClr val="bg2">
                    <a:lumMod val="10000"/>
                  </a:schemeClr>
                </a:solidFill>
                <a:cs typeface="Arial"/>
              </a:rPr>
              <a:t>If you are a friend or family member, the Ombudsman program will visit the resident to see if the resident wants to pursue the complaint.</a:t>
            </a:r>
          </a:p>
          <a:p>
            <a:pPr marL="274637" lvl="1" indent="0">
              <a:buNone/>
            </a:pPr>
            <a:endParaRPr lang="en-US" sz="1200" dirty="0">
              <a:solidFill>
                <a:schemeClr val="bg2">
                  <a:lumMod val="10000"/>
                </a:schemeClr>
              </a:solidFill>
              <a:cs typeface="Arial"/>
            </a:endParaRPr>
          </a:p>
          <a:p>
            <a:pPr marL="182245" indent="-182245"/>
            <a:r>
              <a:rPr lang="en-US" sz="1800" dirty="0">
                <a:solidFill>
                  <a:schemeClr val="bg2">
                    <a:lumMod val="10000"/>
                  </a:schemeClr>
                </a:solidFill>
                <a:cs typeface="Arial"/>
              </a:rPr>
              <a:t>Resident conversations with an Ombudsman program representative are </a:t>
            </a:r>
            <a:r>
              <a:rPr lang="en-US" sz="1800" b="1" dirty="0">
                <a:solidFill>
                  <a:schemeClr val="bg2">
                    <a:lumMod val="10000"/>
                  </a:schemeClr>
                </a:solidFill>
                <a:cs typeface="Arial"/>
              </a:rPr>
              <a:t>confidential</a:t>
            </a:r>
            <a:r>
              <a:rPr lang="en-US" sz="1800" dirty="0">
                <a:solidFill>
                  <a:schemeClr val="bg2">
                    <a:lumMod val="10000"/>
                  </a:schemeClr>
                </a:solidFill>
                <a:cs typeface="Arial"/>
              </a:rPr>
              <a:t>.  Representatives only take action on a resident concern when they have a resident’s </a:t>
            </a:r>
            <a:r>
              <a:rPr lang="en-US" sz="1800" b="1" dirty="0">
                <a:solidFill>
                  <a:schemeClr val="bg2">
                    <a:lumMod val="10000"/>
                  </a:schemeClr>
                </a:solidFill>
                <a:cs typeface="Arial"/>
              </a:rPr>
              <a:t>permission</a:t>
            </a:r>
            <a:r>
              <a:rPr lang="en-US" sz="1800" dirty="0">
                <a:solidFill>
                  <a:schemeClr val="bg2">
                    <a:lumMod val="10000"/>
                  </a:schemeClr>
                </a:solidFill>
                <a:cs typeface="Arial"/>
              </a:rPr>
              <a:t>.*</a:t>
            </a:r>
          </a:p>
          <a:p>
            <a:pPr marL="182245" indent="-182245"/>
            <a:endParaRPr lang="en-US" sz="1200" dirty="0">
              <a:solidFill>
                <a:schemeClr val="bg2">
                  <a:lumMod val="10000"/>
                </a:schemeClr>
              </a:solidFill>
              <a:cs typeface="Arial"/>
            </a:endParaRPr>
          </a:p>
          <a:p>
            <a:pPr marL="0" indent="0">
              <a:buNone/>
            </a:pPr>
            <a:r>
              <a:rPr lang="en-US" sz="1200" dirty="0">
                <a:solidFill>
                  <a:schemeClr val="bg2">
                    <a:lumMod val="10000"/>
                  </a:schemeClr>
                </a:solidFill>
                <a:cs typeface="Arial"/>
              </a:rPr>
              <a:t>*If the resident cannot provide consent the ombudsman will work with the resident representative or follow program policies and procedures if the resident does not have a representative.</a:t>
            </a:r>
          </a:p>
          <a:p>
            <a:pPr marL="182245" indent="-182245"/>
            <a:endParaRPr lang="en-US" dirty="0">
              <a:cs typeface="Arial"/>
            </a:endParaRPr>
          </a:p>
        </p:txBody>
      </p:sp>
      <p:sp>
        <p:nvSpPr>
          <p:cNvPr id="4" name="Title 1">
            <a:extLst>
              <a:ext uri="{FF2B5EF4-FFF2-40B4-BE49-F238E27FC236}">
                <a16:creationId xmlns:a16="http://schemas.microsoft.com/office/drawing/2014/main" id="{CBB7B4CF-3218-494D-8D27-8DCD0F42FBFF}"/>
              </a:ext>
            </a:extLst>
          </p:cNvPr>
          <p:cNvSpPr txBox="1">
            <a:spLocks/>
          </p:cNvSpPr>
          <p:nvPr>
            <p:extLst/>
          </p:nvPr>
        </p:nvSpPr>
        <p:spPr>
          <a:xfrm>
            <a:off x="252249" y="441960"/>
            <a:ext cx="8554566" cy="990600"/>
          </a:xfrm>
          <a:prstGeom prst="rect">
            <a:avLst/>
          </a:prstGeom>
        </p:spPr>
        <p:txBody>
          <a:bodyPr vert="horz" lIns="91440" tIns="45720" rIns="91440" bIns="45720" rtlCol="0" anchor="ctr">
            <a:normAutofit fontScale="82500" lnSpcReduction="10000"/>
          </a:bodyPr>
          <a:lstStyle>
            <a:lvl1pPr algn="l" rtl="0" fontAlgn="base">
              <a:spcBef>
                <a:spcPct val="0"/>
              </a:spcBef>
              <a:spcAft>
                <a:spcPct val="0"/>
              </a:spcAft>
              <a:defRPr sz="4000" kern="1200" spc="-100">
                <a:solidFill>
                  <a:schemeClr val="tx2"/>
                </a:solidFill>
                <a:latin typeface="+mj-lt"/>
                <a:ea typeface="ＭＳ Ｐゴシック" pitchFamily="127" charset="-128"/>
                <a:cs typeface="ＭＳ Ｐゴシック" pitchFamily="127" charset="-128"/>
              </a:defRPr>
            </a:lvl1pPr>
            <a:lvl2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2pPr>
            <a:lvl3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3pPr>
            <a:lvl4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4pPr>
            <a:lvl5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5pPr>
            <a:lvl6pPr marL="4572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6pPr>
            <a:lvl7pPr marL="9144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7pPr>
            <a:lvl8pPr marL="13716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8pPr>
            <a:lvl9pPr marL="18288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9pPr>
          </a:lstStyle>
          <a:p>
            <a:r>
              <a:rPr lang="en-US" b="1" dirty="0">
                <a:solidFill>
                  <a:schemeClr val="tx1"/>
                </a:solidFill>
                <a:cs typeface="Arial"/>
              </a:rPr>
              <a:t>Prevention: </a:t>
            </a:r>
            <a:br>
              <a:rPr lang="en-US" b="1" dirty="0">
                <a:solidFill>
                  <a:schemeClr val="tx1"/>
                </a:solidFill>
                <a:cs typeface="Arial"/>
              </a:rPr>
            </a:br>
            <a:r>
              <a:rPr lang="en-US" sz="3100" b="1" dirty="0">
                <a:solidFill>
                  <a:schemeClr val="tx1"/>
                </a:solidFill>
                <a:cs typeface="Arial"/>
              </a:rPr>
              <a:t>Get to Know the Long-Term Care Ombudsman Program </a:t>
            </a:r>
            <a:endParaRPr lang="en-US" sz="3100" b="1" dirty="0">
              <a:solidFill>
                <a:schemeClr val="tx1"/>
              </a:solidFill>
            </a:endParaRPr>
          </a:p>
        </p:txBody>
      </p:sp>
    </p:spTree>
    <p:extLst>
      <p:ext uri="{BB962C8B-B14F-4D97-AF65-F5344CB8AC3E}">
        <p14:creationId xmlns:p14="http://schemas.microsoft.com/office/powerpoint/2010/main" val="26565571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p:txBody>
          <a:bodyPr>
            <a:normAutofit fontScale="90000"/>
          </a:bodyPr>
          <a:lstStyle/>
          <a:p>
            <a:r>
              <a:rPr lang="en-US" b="1" dirty="0">
                <a:cs typeface="Arial"/>
              </a:rPr>
              <a:t>Prevention: </a:t>
            </a:r>
            <a:br>
              <a:rPr lang="en-US" b="1" dirty="0">
                <a:cs typeface="Arial"/>
              </a:rPr>
            </a:br>
            <a:r>
              <a:rPr lang="en-US" sz="3300" b="1" dirty="0">
                <a:cs typeface="Arial"/>
              </a:rPr>
              <a:t>If You Are a Resident</a:t>
            </a:r>
            <a:endParaRPr lang="en-US" sz="3300" b="1" dirty="0"/>
          </a:p>
        </p:txBody>
      </p:sp>
      <p:sp>
        <p:nvSpPr>
          <p:cNvPr id="3" name="Content Placeholder 2"/>
          <p:cNvSpPr>
            <a:spLocks noGrp="1"/>
          </p:cNvSpPr>
          <p:nvPr>
            <p:ph idx="1"/>
            <p:extLst/>
          </p:nvPr>
        </p:nvSpPr>
        <p:spPr/>
        <p:txBody>
          <a:bodyPr/>
          <a:lstStyle/>
          <a:p>
            <a:pPr marL="0" indent="0">
              <a:buNone/>
            </a:pPr>
            <a:r>
              <a:rPr lang="en-US" dirty="0">
                <a:solidFill>
                  <a:schemeClr val="bg2">
                    <a:lumMod val="10000"/>
                  </a:schemeClr>
                </a:solidFill>
                <a:cs typeface="Arial"/>
              </a:rPr>
              <a:t>There are many actions you can take to protect yourself and other residents against abuse:</a:t>
            </a:r>
            <a:endParaRPr lang="en-US" dirty="0">
              <a:solidFill>
                <a:schemeClr val="bg2">
                  <a:lumMod val="10000"/>
                </a:schemeClr>
              </a:solidFill>
            </a:endParaRPr>
          </a:p>
          <a:p>
            <a:pPr marL="182245" indent="-182245"/>
            <a:endParaRPr lang="en-US" dirty="0">
              <a:solidFill>
                <a:schemeClr val="bg2">
                  <a:lumMod val="10000"/>
                </a:schemeClr>
              </a:solidFill>
              <a:cs typeface="Arial"/>
            </a:endParaRPr>
          </a:p>
          <a:p>
            <a:pPr marL="182245" indent="-182245"/>
            <a:r>
              <a:rPr lang="en-US" dirty="0">
                <a:solidFill>
                  <a:schemeClr val="bg2">
                    <a:lumMod val="10000"/>
                  </a:schemeClr>
                </a:solidFill>
                <a:cs typeface="Arial"/>
              </a:rPr>
              <a:t>Be informed, connect with others, and speak up as soon as possible.</a:t>
            </a:r>
            <a:endParaRPr dirty="0">
              <a:solidFill>
                <a:schemeClr val="bg2">
                  <a:lumMod val="10000"/>
                </a:schemeClr>
              </a:solidFill>
              <a:cs typeface="Arial"/>
            </a:endParaRPr>
          </a:p>
          <a:p>
            <a:pPr marL="0" indent="0">
              <a:buNone/>
            </a:pPr>
            <a:endParaRPr dirty="0">
              <a:solidFill>
                <a:schemeClr val="bg2">
                  <a:lumMod val="10000"/>
                </a:schemeClr>
              </a:solidFill>
              <a:cs typeface="Arial"/>
            </a:endParaRPr>
          </a:p>
          <a:p>
            <a:pPr marL="182245" indent="-182245"/>
            <a:r>
              <a:rPr lang="en-US" dirty="0">
                <a:solidFill>
                  <a:schemeClr val="bg2">
                    <a:lumMod val="10000"/>
                  </a:schemeClr>
                </a:solidFill>
                <a:cs typeface="Arial"/>
              </a:rPr>
              <a:t>Find out who your Ombudsman program representative is and get to know him/her.</a:t>
            </a:r>
            <a:endParaRPr dirty="0">
              <a:solidFill>
                <a:schemeClr val="bg2">
                  <a:lumMod val="10000"/>
                </a:schemeClr>
              </a:solidFill>
              <a:cs typeface="Arial"/>
            </a:endParaRPr>
          </a:p>
          <a:p>
            <a:pPr marL="182245" indent="-182245"/>
            <a:endParaRPr dirty="0">
              <a:solidFill>
                <a:schemeClr val="bg2">
                  <a:lumMod val="10000"/>
                </a:schemeClr>
              </a:solidFill>
              <a:cs typeface="Arial"/>
            </a:endParaRPr>
          </a:p>
          <a:p>
            <a:pPr marL="182245" indent="-182245"/>
            <a:r>
              <a:rPr lang="en-US" dirty="0">
                <a:solidFill>
                  <a:schemeClr val="bg2">
                    <a:lumMod val="10000"/>
                  </a:schemeClr>
                </a:solidFill>
                <a:cs typeface="Arial"/>
              </a:rPr>
              <a:t>Get acquainted with NH staff- from caregivers to the administrator.</a:t>
            </a:r>
            <a:endParaRPr dirty="0">
              <a:solidFill>
                <a:schemeClr val="bg2">
                  <a:lumMod val="10000"/>
                </a:schemeClr>
              </a:solidFill>
              <a:cs typeface="Arial"/>
            </a:endParaRPr>
          </a:p>
          <a:p>
            <a:pPr marL="182245" indent="-182245"/>
            <a:endParaRPr dirty="0">
              <a:cs typeface="Arial"/>
            </a:endParaRPr>
          </a:p>
          <a:p>
            <a:pPr marL="0" indent="0">
              <a:buNone/>
            </a:pPr>
            <a:endParaRPr lang="en-US" dirty="0">
              <a:cs typeface="Arial"/>
            </a:endParaRPr>
          </a:p>
        </p:txBody>
      </p:sp>
    </p:spTree>
    <p:extLst>
      <p:ext uri="{BB962C8B-B14F-4D97-AF65-F5344CB8AC3E}">
        <p14:creationId xmlns:p14="http://schemas.microsoft.com/office/powerpoint/2010/main" val="3657380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p:txBody>
          <a:bodyPr>
            <a:normAutofit fontScale="90000"/>
          </a:bodyPr>
          <a:lstStyle/>
          <a:p>
            <a:r>
              <a:rPr lang="en-US" b="1" dirty="0">
                <a:cs typeface="Arial"/>
              </a:rPr>
              <a:t>Prevention: </a:t>
            </a:r>
            <a:br>
              <a:rPr lang="en-US" b="1" dirty="0">
                <a:cs typeface="Arial"/>
              </a:rPr>
            </a:br>
            <a:r>
              <a:rPr lang="en-US" sz="3300" b="1" dirty="0">
                <a:cs typeface="Arial"/>
              </a:rPr>
              <a:t>If You Are a Resident</a:t>
            </a:r>
            <a:endParaRPr lang="en-US" sz="3300" b="1" dirty="0"/>
          </a:p>
        </p:txBody>
      </p:sp>
      <p:sp>
        <p:nvSpPr>
          <p:cNvPr id="3" name="Content Placeholder 2"/>
          <p:cNvSpPr>
            <a:spLocks noGrp="1"/>
          </p:cNvSpPr>
          <p:nvPr>
            <p:ph idx="1"/>
            <p:extLst/>
          </p:nvPr>
        </p:nvSpPr>
        <p:spPr>
          <a:xfrm>
            <a:off x="457200" y="1600200"/>
            <a:ext cx="8389620" cy="4876800"/>
          </a:xfrm>
        </p:spPr>
        <p:txBody>
          <a:bodyPr/>
          <a:lstStyle/>
          <a:p>
            <a:pPr marL="182245" indent="-182245"/>
            <a:r>
              <a:rPr lang="en-US" dirty="0">
                <a:solidFill>
                  <a:schemeClr val="bg2">
                    <a:lumMod val="10000"/>
                  </a:schemeClr>
                </a:solidFill>
                <a:cs typeface="Arial"/>
              </a:rPr>
              <a:t>Ask about the nursing home’s grievance policy and how they prevent and protect residents from abuse. </a:t>
            </a:r>
          </a:p>
          <a:p>
            <a:pPr marL="182245" indent="-182245"/>
            <a:endParaRPr lang="en-US" dirty="0">
              <a:solidFill>
                <a:schemeClr val="bg2">
                  <a:lumMod val="10000"/>
                </a:schemeClr>
              </a:solidFill>
              <a:cs typeface="Arial"/>
            </a:endParaRPr>
          </a:p>
          <a:p>
            <a:pPr marL="182245" indent="-182245"/>
            <a:r>
              <a:rPr lang="en-US" dirty="0">
                <a:solidFill>
                  <a:schemeClr val="bg2">
                    <a:lumMod val="10000"/>
                  </a:schemeClr>
                </a:solidFill>
                <a:cs typeface="Arial"/>
              </a:rPr>
              <a:t>Participate in care plan meetings, request, and keep a copy of your care plan.</a:t>
            </a:r>
            <a:endParaRPr dirty="0">
              <a:solidFill>
                <a:schemeClr val="bg2">
                  <a:lumMod val="10000"/>
                </a:schemeClr>
              </a:solidFill>
              <a:cs typeface="Arial"/>
            </a:endParaRPr>
          </a:p>
          <a:p>
            <a:pPr marL="182245" indent="-182245"/>
            <a:endParaRPr dirty="0">
              <a:solidFill>
                <a:schemeClr val="bg2">
                  <a:lumMod val="10000"/>
                </a:schemeClr>
              </a:solidFill>
              <a:cs typeface="Arial"/>
            </a:endParaRPr>
          </a:p>
          <a:p>
            <a:pPr marL="182245" indent="-182245"/>
            <a:r>
              <a:rPr lang="en-US" dirty="0">
                <a:solidFill>
                  <a:schemeClr val="bg2">
                    <a:lumMod val="10000"/>
                  </a:schemeClr>
                </a:solidFill>
                <a:cs typeface="Arial"/>
              </a:rPr>
              <a:t>Trust your gut if something doesn’t feel right.</a:t>
            </a:r>
            <a:endParaRPr dirty="0">
              <a:solidFill>
                <a:schemeClr val="bg2">
                  <a:lumMod val="10000"/>
                </a:schemeClr>
              </a:solidFill>
              <a:cs typeface="Arial"/>
            </a:endParaRPr>
          </a:p>
          <a:p>
            <a:pPr marL="182245" indent="-182245"/>
            <a:endParaRPr dirty="0">
              <a:solidFill>
                <a:schemeClr val="bg2">
                  <a:lumMod val="10000"/>
                </a:schemeClr>
              </a:solidFill>
              <a:cs typeface="Arial"/>
            </a:endParaRPr>
          </a:p>
          <a:p>
            <a:pPr marL="182245" indent="-182245"/>
            <a:r>
              <a:rPr lang="en-US" dirty="0">
                <a:solidFill>
                  <a:schemeClr val="bg2">
                    <a:lumMod val="10000"/>
                  </a:schemeClr>
                </a:solidFill>
                <a:cs typeface="Arial"/>
              </a:rPr>
              <a:t>Speak up- talk to a trusted friend, family member, staff member, or an Ombudsman program representative about a troubling situation, staff member, suspected abuse, or any other concern.</a:t>
            </a:r>
            <a:endParaRPr dirty="0">
              <a:solidFill>
                <a:schemeClr val="bg2">
                  <a:lumMod val="10000"/>
                </a:schemeClr>
              </a:solidFill>
              <a:cs typeface="Arial"/>
            </a:endParaRPr>
          </a:p>
          <a:p>
            <a:pPr marL="182245" indent="-182245"/>
            <a:endParaRPr lang="en-US" dirty="0">
              <a:cs typeface="Arial"/>
            </a:endParaRPr>
          </a:p>
        </p:txBody>
      </p:sp>
    </p:spTree>
    <p:extLst>
      <p:ext uri="{BB962C8B-B14F-4D97-AF65-F5344CB8AC3E}">
        <p14:creationId xmlns:p14="http://schemas.microsoft.com/office/powerpoint/2010/main" val="42627277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p:txBody>
          <a:bodyPr>
            <a:normAutofit fontScale="90000"/>
          </a:bodyPr>
          <a:lstStyle/>
          <a:p>
            <a:r>
              <a:rPr lang="en-US" b="1" dirty="0">
                <a:solidFill>
                  <a:schemeClr val="tx1"/>
                </a:solidFill>
                <a:cs typeface="Arial"/>
              </a:rPr>
              <a:t>Prevention: </a:t>
            </a:r>
            <a:br>
              <a:rPr lang="en-US" b="1" dirty="0">
                <a:solidFill>
                  <a:schemeClr val="tx1"/>
                </a:solidFill>
                <a:cs typeface="Arial"/>
              </a:rPr>
            </a:br>
            <a:r>
              <a:rPr lang="en-US" sz="3300" b="1" dirty="0">
                <a:solidFill>
                  <a:schemeClr val="tx1"/>
                </a:solidFill>
                <a:cs typeface="Arial"/>
              </a:rPr>
              <a:t>If You Are a Resident</a:t>
            </a:r>
            <a:endParaRPr lang="en-US" sz="3300" b="1" dirty="0">
              <a:solidFill>
                <a:schemeClr val="tx1"/>
              </a:solidFill>
            </a:endParaRPr>
          </a:p>
        </p:txBody>
      </p:sp>
      <p:sp>
        <p:nvSpPr>
          <p:cNvPr id="3" name="Content Placeholder 2"/>
          <p:cNvSpPr>
            <a:spLocks noGrp="1"/>
          </p:cNvSpPr>
          <p:nvPr>
            <p:ph idx="1"/>
            <p:extLst/>
          </p:nvPr>
        </p:nvSpPr>
        <p:spPr/>
        <p:txBody>
          <a:bodyPr/>
          <a:lstStyle/>
          <a:p>
            <a:pPr marL="182245" indent="-182245"/>
            <a:r>
              <a:rPr lang="en-US" dirty="0">
                <a:solidFill>
                  <a:schemeClr val="bg2">
                    <a:lumMod val="10000"/>
                  </a:schemeClr>
                </a:solidFill>
                <a:cs typeface="Arial"/>
              </a:rPr>
              <a:t>Reach out to other residents who stay in their rooms or do not have many visitors.  </a:t>
            </a:r>
          </a:p>
          <a:p>
            <a:pPr marL="0" indent="0">
              <a:buNone/>
            </a:pPr>
            <a:endParaRPr lang="en-US" dirty="0">
              <a:solidFill>
                <a:schemeClr val="bg2">
                  <a:lumMod val="10000"/>
                </a:schemeClr>
              </a:solidFill>
              <a:cs typeface="Arial"/>
            </a:endParaRPr>
          </a:p>
          <a:p>
            <a:pPr marL="182245" indent="-182245"/>
            <a:r>
              <a:rPr lang="en-US" dirty="0">
                <a:solidFill>
                  <a:schemeClr val="bg2">
                    <a:lumMod val="10000"/>
                  </a:schemeClr>
                </a:solidFill>
                <a:cs typeface="Arial"/>
              </a:rPr>
              <a:t>Participate in the Resident Council, or start one, to connect with others, voice grievances, and effect change.</a:t>
            </a:r>
            <a:endParaRPr dirty="0">
              <a:solidFill>
                <a:schemeClr val="bg2">
                  <a:lumMod val="10000"/>
                </a:schemeClr>
              </a:solidFill>
              <a:cs typeface="Arial"/>
            </a:endParaRPr>
          </a:p>
          <a:p>
            <a:pPr marL="0" indent="0">
              <a:buNone/>
            </a:pPr>
            <a:endParaRPr lang="en-US" dirty="0">
              <a:solidFill>
                <a:schemeClr val="bg2">
                  <a:lumMod val="10000"/>
                </a:schemeClr>
              </a:solidFill>
              <a:cs typeface="Arial"/>
            </a:endParaRPr>
          </a:p>
          <a:p>
            <a:pPr marL="182245" indent="-182245"/>
            <a:r>
              <a:rPr lang="en-US" dirty="0">
                <a:solidFill>
                  <a:schemeClr val="bg2">
                    <a:lumMod val="10000"/>
                  </a:schemeClr>
                </a:solidFill>
                <a:cs typeface="Arial"/>
              </a:rPr>
              <a:t>Invite an Ombudsman program representative to speak on abuse, neglect, and exploitation at a Resident Council meeting.</a:t>
            </a:r>
            <a:endParaRPr dirty="0">
              <a:solidFill>
                <a:schemeClr val="bg2">
                  <a:lumMod val="10000"/>
                </a:schemeClr>
              </a:solidFill>
              <a:cs typeface="Arial"/>
            </a:endParaRPr>
          </a:p>
          <a:p>
            <a:pPr marL="0" indent="0">
              <a:buNone/>
            </a:pPr>
            <a:endParaRPr lang="en-US" dirty="0">
              <a:solidFill>
                <a:schemeClr val="bg2">
                  <a:lumMod val="10000"/>
                </a:schemeClr>
              </a:solidFill>
              <a:cs typeface="Arial"/>
            </a:endParaRPr>
          </a:p>
          <a:p>
            <a:pPr marL="182245" indent="-182245"/>
            <a:r>
              <a:rPr lang="en-US" u="sng" dirty="0">
                <a:solidFill>
                  <a:schemeClr val="bg2">
                    <a:lumMod val="10000"/>
                  </a:schemeClr>
                </a:solidFill>
                <a:cs typeface="Arial"/>
              </a:rPr>
              <a:t>Report</a:t>
            </a:r>
            <a:r>
              <a:rPr lang="en-US" dirty="0">
                <a:solidFill>
                  <a:schemeClr val="bg2">
                    <a:lumMod val="10000"/>
                  </a:schemeClr>
                </a:solidFill>
                <a:cs typeface="Arial"/>
              </a:rPr>
              <a:t> any suspicions you have of abuse, neglect, or exploitation.</a:t>
            </a:r>
            <a:endParaRPr dirty="0">
              <a:solidFill>
                <a:schemeClr val="bg2">
                  <a:lumMod val="10000"/>
                </a:schemeClr>
              </a:solidFill>
              <a:cs typeface="Arial"/>
            </a:endParaRPr>
          </a:p>
          <a:p>
            <a:pPr marL="182245" indent="-182245"/>
            <a:endParaRPr lang="en-US" dirty="0">
              <a:cs typeface="Arial"/>
            </a:endParaRPr>
          </a:p>
        </p:txBody>
      </p:sp>
    </p:spTree>
    <p:extLst>
      <p:ext uri="{BB962C8B-B14F-4D97-AF65-F5344CB8AC3E}">
        <p14:creationId xmlns:p14="http://schemas.microsoft.com/office/powerpoint/2010/main" val="3615419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p:txBody>
          <a:bodyPr>
            <a:normAutofit fontScale="90000"/>
          </a:bodyPr>
          <a:lstStyle/>
          <a:p>
            <a:r>
              <a:rPr lang="en-US" b="1" dirty="0">
                <a:cs typeface="Arial"/>
              </a:rPr>
              <a:t>Prevention:  </a:t>
            </a:r>
            <a:br>
              <a:rPr lang="en-US" b="1" dirty="0">
                <a:cs typeface="Arial"/>
              </a:rPr>
            </a:br>
            <a:r>
              <a:rPr lang="en-US" sz="3300" b="1" dirty="0">
                <a:solidFill>
                  <a:schemeClr val="tx1"/>
                </a:solidFill>
                <a:cs typeface="Arial"/>
              </a:rPr>
              <a:t>If You Are a Family Member or Friend</a:t>
            </a:r>
            <a:endParaRPr lang="en-US" sz="3300" b="1" dirty="0">
              <a:solidFill>
                <a:schemeClr val="tx1"/>
              </a:solidFill>
            </a:endParaRPr>
          </a:p>
        </p:txBody>
      </p:sp>
      <p:sp>
        <p:nvSpPr>
          <p:cNvPr id="3" name="Content Placeholder 2"/>
          <p:cNvSpPr>
            <a:spLocks noGrp="1"/>
          </p:cNvSpPr>
          <p:nvPr>
            <p:ph idx="1"/>
            <p:extLst/>
          </p:nvPr>
        </p:nvSpPr>
        <p:spPr/>
        <p:txBody>
          <a:bodyPr/>
          <a:lstStyle/>
          <a:p>
            <a:r>
              <a:rPr lang="en-US" dirty="0">
                <a:solidFill>
                  <a:schemeClr val="bg2">
                    <a:lumMod val="10000"/>
                  </a:schemeClr>
                </a:solidFill>
                <a:cs typeface="Arial"/>
              </a:rPr>
              <a:t>Encourage and assist the resident to become informed, connect with others, and to speak up.</a:t>
            </a:r>
          </a:p>
          <a:p>
            <a:pPr marL="182245" indent="-182245"/>
            <a:endParaRPr lang="en-US" dirty="0">
              <a:solidFill>
                <a:schemeClr val="bg2">
                  <a:lumMod val="10000"/>
                </a:schemeClr>
              </a:solidFill>
              <a:cs typeface="Arial"/>
            </a:endParaRPr>
          </a:p>
          <a:p>
            <a:pPr marL="182245" indent="-182245"/>
            <a:r>
              <a:rPr lang="en-US" dirty="0">
                <a:solidFill>
                  <a:schemeClr val="bg2">
                    <a:lumMod val="10000"/>
                  </a:schemeClr>
                </a:solidFill>
                <a:cs typeface="Arial"/>
              </a:rPr>
              <a:t>Visit regularly.</a:t>
            </a:r>
          </a:p>
          <a:p>
            <a:pPr marL="182245" indent="-182245"/>
            <a:endParaRPr lang="en-US" dirty="0">
              <a:solidFill>
                <a:schemeClr val="bg2">
                  <a:lumMod val="10000"/>
                </a:schemeClr>
              </a:solidFill>
              <a:cs typeface="Arial"/>
            </a:endParaRPr>
          </a:p>
          <a:p>
            <a:pPr marL="182245" indent="-182245"/>
            <a:r>
              <a:rPr lang="en-US" dirty="0">
                <a:solidFill>
                  <a:schemeClr val="bg2">
                    <a:lumMod val="10000"/>
                  </a:schemeClr>
                </a:solidFill>
                <a:cs typeface="Arial"/>
              </a:rPr>
              <a:t>Observe the resident for unusual bruising, behaviors, appearance, weight loss. </a:t>
            </a:r>
          </a:p>
          <a:p>
            <a:pPr marL="182245" indent="-182245"/>
            <a:endParaRPr lang="en-US" dirty="0">
              <a:solidFill>
                <a:schemeClr val="bg2">
                  <a:lumMod val="10000"/>
                </a:schemeClr>
              </a:solidFill>
              <a:cs typeface="Arial"/>
            </a:endParaRPr>
          </a:p>
          <a:p>
            <a:pPr marL="182245" indent="-182245"/>
            <a:r>
              <a:rPr lang="en-US" dirty="0">
                <a:solidFill>
                  <a:schemeClr val="bg2">
                    <a:lumMod val="10000"/>
                  </a:schemeClr>
                </a:solidFill>
                <a:cs typeface="Arial"/>
              </a:rPr>
              <a:t>Participate in or form a Family Council.</a:t>
            </a:r>
          </a:p>
          <a:p>
            <a:pPr marL="182245" indent="-182245"/>
            <a:endParaRPr lang="en-US" dirty="0">
              <a:solidFill>
                <a:schemeClr val="bg2">
                  <a:lumMod val="10000"/>
                </a:schemeClr>
              </a:solidFill>
              <a:cs typeface="Arial"/>
            </a:endParaRPr>
          </a:p>
          <a:p>
            <a:pPr marL="182245" indent="-182245"/>
            <a:r>
              <a:rPr lang="en-US" dirty="0">
                <a:solidFill>
                  <a:schemeClr val="bg2">
                    <a:lumMod val="10000"/>
                  </a:schemeClr>
                </a:solidFill>
                <a:cs typeface="Arial"/>
              </a:rPr>
              <a:t>Get to know the Ombudsman program.</a:t>
            </a:r>
          </a:p>
          <a:p>
            <a:pPr marL="0" indent="0">
              <a:buNone/>
            </a:pPr>
            <a:endParaRPr lang="en-US" dirty="0">
              <a:cs typeface="Arial"/>
            </a:endParaRPr>
          </a:p>
          <a:p>
            <a:pPr marL="182245" indent="-182245"/>
            <a:endParaRPr lang="en-US" dirty="0">
              <a:cs typeface="Arial"/>
            </a:endParaRPr>
          </a:p>
        </p:txBody>
      </p:sp>
    </p:spTree>
    <p:extLst>
      <p:ext uri="{BB962C8B-B14F-4D97-AF65-F5344CB8AC3E}">
        <p14:creationId xmlns:p14="http://schemas.microsoft.com/office/powerpoint/2010/main" val="33399006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a:xfrm>
            <a:off x="242046" y="533400"/>
            <a:ext cx="8640696" cy="990600"/>
          </a:xfrm>
        </p:spPr>
        <p:txBody>
          <a:bodyPr>
            <a:normAutofit/>
          </a:bodyPr>
          <a:lstStyle/>
          <a:p>
            <a:r>
              <a:rPr lang="en-US" sz="3500" b="1" dirty="0">
                <a:cs typeface="Arial"/>
              </a:rPr>
              <a:t>What are Nursing Homes </a:t>
            </a:r>
            <a:r>
              <a:rPr lang="en-US" sz="3500" b="1" u="sng" dirty="0">
                <a:cs typeface="Arial"/>
              </a:rPr>
              <a:t>Required</a:t>
            </a:r>
            <a:r>
              <a:rPr lang="en-US" sz="3500" b="1" dirty="0">
                <a:cs typeface="Arial"/>
              </a:rPr>
              <a:t> to Do?</a:t>
            </a:r>
            <a:endParaRPr lang="en-US" sz="3500" b="1" dirty="0"/>
          </a:p>
        </p:txBody>
      </p:sp>
      <p:sp>
        <p:nvSpPr>
          <p:cNvPr id="3" name="Content Placeholder 2"/>
          <p:cNvSpPr>
            <a:spLocks noGrp="1"/>
          </p:cNvSpPr>
          <p:nvPr>
            <p:ph idx="1"/>
            <p:extLst/>
          </p:nvPr>
        </p:nvSpPr>
        <p:spPr>
          <a:xfrm>
            <a:off x="457199" y="1600199"/>
            <a:ext cx="8425543" cy="5007429"/>
          </a:xfrm>
        </p:spPr>
        <p:txBody>
          <a:bodyPr/>
          <a:lstStyle/>
          <a:p>
            <a:pPr marL="182245" indent="-182245"/>
            <a:r>
              <a:rPr lang="en-US" dirty="0">
                <a:solidFill>
                  <a:schemeClr val="bg2">
                    <a:lumMod val="10000"/>
                  </a:schemeClr>
                </a:solidFill>
                <a:cs typeface="Arial"/>
              </a:rPr>
              <a:t>Provide individualized care to support or improve each resident’s well-being. </a:t>
            </a:r>
          </a:p>
          <a:p>
            <a:pPr marL="0" indent="0">
              <a:buNone/>
            </a:pPr>
            <a:endParaRPr lang="en-US" dirty="0">
              <a:solidFill>
                <a:schemeClr val="bg2">
                  <a:lumMod val="10000"/>
                </a:schemeClr>
              </a:solidFill>
              <a:cs typeface="Arial"/>
            </a:endParaRPr>
          </a:p>
          <a:p>
            <a:pPr marL="182245" indent="-182245"/>
            <a:r>
              <a:rPr lang="en-US" dirty="0">
                <a:solidFill>
                  <a:schemeClr val="bg2">
                    <a:lumMod val="10000"/>
                  </a:schemeClr>
                </a:solidFill>
                <a:cs typeface="Arial"/>
              </a:rPr>
              <a:t>Have policies and procedures to prevent and address </a:t>
            </a:r>
            <a:br>
              <a:rPr lang="en-US" dirty="0">
                <a:solidFill>
                  <a:schemeClr val="bg2">
                    <a:lumMod val="10000"/>
                  </a:schemeClr>
                </a:solidFill>
              </a:rPr>
            </a:br>
            <a:r>
              <a:rPr lang="en-US" dirty="0">
                <a:solidFill>
                  <a:schemeClr val="bg2">
                    <a:lumMod val="10000"/>
                  </a:schemeClr>
                </a:solidFill>
                <a:cs typeface="Arial"/>
              </a:rPr>
              <a:t>abuse, neglect, and exploitation.</a:t>
            </a:r>
          </a:p>
          <a:p>
            <a:pPr marL="182245" indent="-182245"/>
            <a:endParaRPr lang="en-US" dirty="0">
              <a:solidFill>
                <a:schemeClr val="bg2">
                  <a:lumMod val="10000"/>
                </a:schemeClr>
              </a:solidFill>
              <a:cs typeface="Arial"/>
            </a:endParaRPr>
          </a:p>
          <a:p>
            <a:pPr marL="182245" indent="-182245"/>
            <a:r>
              <a:rPr lang="en-US" dirty="0">
                <a:solidFill>
                  <a:schemeClr val="bg2">
                    <a:lumMod val="10000"/>
                  </a:schemeClr>
                </a:solidFill>
                <a:cs typeface="Arial"/>
              </a:rPr>
              <a:t>Screen, train, and supervise employees.</a:t>
            </a:r>
          </a:p>
          <a:p>
            <a:pPr marL="182245" indent="-182245"/>
            <a:endParaRPr lang="en-US" dirty="0">
              <a:solidFill>
                <a:schemeClr val="bg2">
                  <a:lumMod val="10000"/>
                </a:schemeClr>
              </a:solidFill>
              <a:cs typeface="Arial"/>
            </a:endParaRPr>
          </a:p>
          <a:p>
            <a:pPr marL="182245" indent="-182245"/>
            <a:r>
              <a:rPr lang="en-US" dirty="0">
                <a:solidFill>
                  <a:schemeClr val="bg2">
                    <a:lumMod val="10000"/>
                  </a:schemeClr>
                </a:solidFill>
                <a:cs typeface="Arial"/>
              </a:rPr>
              <a:t>Investigate allegations of abuse and take corrective action.</a:t>
            </a:r>
          </a:p>
          <a:p>
            <a:pPr marL="182245" indent="-182245"/>
            <a:endParaRPr dirty="0">
              <a:solidFill>
                <a:schemeClr val="bg2">
                  <a:lumMod val="10000"/>
                </a:schemeClr>
              </a:solidFill>
              <a:cs typeface="Arial"/>
            </a:endParaRPr>
          </a:p>
          <a:p>
            <a:pPr marL="182245" indent="-182245"/>
            <a:endParaRPr lang="en-US" dirty="0">
              <a:cs typeface="Arial"/>
            </a:endParaRPr>
          </a:p>
          <a:p>
            <a:pPr marL="182245" indent="-182245"/>
            <a:endParaRPr lang="en-US" dirty="0">
              <a:cs typeface="Arial"/>
            </a:endParaRPr>
          </a:p>
        </p:txBody>
      </p:sp>
    </p:spTree>
    <p:extLst>
      <p:ext uri="{BB962C8B-B14F-4D97-AF65-F5344CB8AC3E}">
        <p14:creationId xmlns:p14="http://schemas.microsoft.com/office/powerpoint/2010/main" val="41936813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153" y="533400"/>
            <a:ext cx="8713694" cy="990600"/>
          </a:xfrm>
        </p:spPr>
        <p:txBody>
          <a:bodyPr>
            <a:normAutofit/>
          </a:bodyPr>
          <a:lstStyle/>
          <a:p>
            <a:r>
              <a:rPr lang="en-US" sz="3500" b="1" dirty="0">
                <a:cs typeface="Arial"/>
              </a:rPr>
              <a:t>What are Nursing Homes </a:t>
            </a:r>
            <a:r>
              <a:rPr lang="en-US" sz="3500" b="1" u="sng" dirty="0">
                <a:cs typeface="Arial"/>
              </a:rPr>
              <a:t>Required</a:t>
            </a:r>
            <a:r>
              <a:rPr lang="en-US" sz="3500" b="1" dirty="0">
                <a:cs typeface="Arial"/>
              </a:rPr>
              <a:t> to Do?</a:t>
            </a:r>
            <a:endParaRPr lang="en-US" sz="3500" b="1" dirty="0"/>
          </a:p>
        </p:txBody>
      </p:sp>
      <p:sp>
        <p:nvSpPr>
          <p:cNvPr id="3" name="Content Placeholder 2"/>
          <p:cNvSpPr>
            <a:spLocks noGrp="1"/>
          </p:cNvSpPr>
          <p:nvPr>
            <p:ph idx="1"/>
          </p:nvPr>
        </p:nvSpPr>
        <p:spPr/>
        <p:txBody>
          <a:bodyPr/>
          <a:lstStyle/>
          <a:p>
            <a:r>
              <a:rPr lang="en-US" dirty="0">
                <a:solidFill>
                  <a:schemeClr val="bg2">
                    <a:lumMod val="10000"/>
                  </a:schemeClr>
                </a:solidFill>
                <a:cs typeface="Arial"/>
              </a:rPr>
              <a:t>Protect residents during and after an investigation.</a:t>
            </a:r>
          </a:p>
          <a:p>
            <a:pPr marL="182245" indent="-182245"/>
            <a:endParaRPr lang="en-US" dirty="0">
              <a:solidFill>
                <a:schemeClr val="bg2">
                  <a:lumMod val="10000"/>
                </a:schemeClr>
              </a:solidFill>
              <a:cs typeface="Arial"/>
            </a:endParaRPr>
          </a:p>
          <a:p>
            <a:pPr marL="182245" indent="-182245"/>
            <a:r>
              <a:rPr lang="en-US" dirty="0">
                <a:solidFill>
                  <a:schemeClr val="bg2">
                    <a:lumMod val="10000"/>
                  </a:schemeClr>
                </a:solidFill>
                <a:cs typeface="Arial"/>
              </a:rPr>
              <a:t>Report allegations to the state licensing and certification agency and/or adult protective services. </a:t>
            </a:r>
          </a:p>
          <a:p>
            <a:pPr marL="182245" indent="-182245"/>
            <a:endParaRPr lang="en-US" dirty="0">
              <a:solidFill>
                <a:schemeClr val="bg2">
                  <a:lumMod val="10000"/>
                </a:schemeClr>
              </a:solidFill>
              <a:cs typeface="Arial"/>
            </a:endParaRPr>
          </a:p>
          <a:p>
            <a:pPr marL="182245" indent="-182245"/>
            <a:r>
              <a:rPr lang="en-US" dirty="0">
                <a:solidFill>
                  <a:schemeClr val="bg2">
                    <a:lumMod val="10000"/>
                  </a:schemeClr>
                </a:solidFill>
                <a:cs typeface="Arial"/>
              </a:rPr>
              <a:t>If an alleged crime against a resident may have occurred, report to law enforcement.*</a:t>
            </a:r>
          </a:p>
          <a:p>
            <a:pPr marL="182245" indent="-182245"/>
            <a:endParaRPr lang="en-US" dirty="0">
              <a:solidFill>
                <a:schemeClr val="bg2">
                  <a:lumMod val="10000"/>
                </a:schemeClr>
              </a:solidFill>
              <a:cs typeface="Arial"/>
            </a:endParaRPr>
          </a:p>
          <a:p>
            <a:pPr marL="182245" indent="-182245"/>
            <a:r>
              <a:rPr lang="en-US" dirty="0">
                <a:solidFill>
                  <a:schemeClr val="bg2">
                    <a:lumMod val="10000"/>
                  </a:schemeClr>
                </a:solidFill>
                <a:cs typeface="Arial"/>
              </a:rPr>
              <a:t>Prohibit and prevent retaliation. </a:t>
            </a:r>
          </a:p>
          <a:p>
            <a:pPr marL="0" indent="0">
              <a:buNone/>
            </a:pPr>
            <a:endParaRPr lang="en-US" sz="1200" dirty="0">
              <a:solidFill>
                <a:schemeClr val="bg2">
                  <a:lumMod val="10000"/>
                </a:schemeClr>
              </a:solidFill>
              <a:cs typeface="Arial"/>
            </a:endParaRPr>
          </a:p>
          <a:p>
            <a:pPr marL="0" indent="0">
              <a:buNone/>
            </a:pPr>
            <a:endParaRPr lang="en-US" sz="1200" dirty="0">
              <a:solidFill>
                <a:schemeClr val="bg2">
                  <a:lumMod val="10000"/>
                </a:schemeClr>
              </a:solidFill>
              <a:cs typeface="Arial"/>
            </a:endParaRPr>
          </a:p>
          <a:p>
            <a:pPr marL="0" indent="0">
              <a:buNone/>
            </a:pPr>
            <a:endParaRPr lang="en-US" sz="1200" dirty="0">
              <a:solidFill>
                <a:schemeClr val="bg2">
                  <a:lumMod val="10000"/>
                </a:schemeClr>
              </a:solidFill>
              <a:cs typeface="Arial"/>
            </a:endParaRPr>
          </a:p>
          <a:p>
            <a:pPr marL="0" indent="0">
              <a:buNone/>
            </a:pPr>
            <a:r>
              <a:rPr lang="en-US" sz="1200" dirty="0">
                <a:solidFill>
                  <a:schemeClr val="bg2">
                    <a:lumMod val="10000"/>
                  </a:schemeClr>
                </a:solidFill>
                <a:cs typeface="Arial"/>
              </a:rPr>
              <a:t>*See CMS Survey and Certification memo 11-30-NH for more information regarding “Reporting Reasonable Suspicion of a Crime in a Long-Term Care Facility (LTC)” </a:t>
            </a:r>
            <a:r>
              <a:rPr lang="en-US" sz="1200" dirty="0">
                <a:solidFill>
                  <a:schemeClr val="bg2">
                    <a:lumMod val="10000"/>
                  </a:schemeClr>
                </a:solidFill>
                <a:cs typeface="Arial"/>
                <a:hlinkClick r:id="rId3"/>
              </a:rPr>
              <a:t>http://ltcombudsman.org/uploads/files/issues/sc-letter.pdf</a:t>
            </a:r>
            <a:r>
              <a:rPr lang="en-US" sz="1200" dirty="0">
                <a:solidFill>
                  <a:schemeClr val="bg2">
                    <a:lumMod val="10000"/>
                  </a:schemeClr>
                </a:solidFill>
                <a:cs typeface="Arial"/>
              </a:rPr>
              <a:t> </a:t>
            </a:r>
          </a:p>
          <a:p>
            <a:endParaRPr lang="en-US" dirty="0"/>
          </a:p>
        </p:txBody>
      </p:sp>
    </p:spTree>
    <p:extLst>
      <p:ext uri="{BB962C8B-B14F-4D97-AF65-F5344CB8AC3E}">
        <p14:creationId xmlns:p14="http://schemas.microsoft.com/office/powerpoint/2010/main" val="898510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p:txBody>
          <a:bodyPr>
            <a:normAutofit/>
          </a:bodyPr>
          <a:lstStyle/>
          <a:p>
            <a:r>
              <a:rPr lang="en-US" b="1" dirty="0">
                <a:cs typeface="Arial"/>
              </a:rPr>
              <a:t>Abuse in Long-Term Care</a:t>
            </a:r>
            <a:endParaRPr lang="en-US" b="1" dirty="0"/>
          </a:p>
        </p:txBody>
      </p:sp>
      <p:sp>
        <p:nvSpPr>
          <p:cNvPr id="3" name="Content Placeholder 2"/>
          <p:cNvSpPr>
            <a:spLocks noGrp="1"/>
          </p:cNvSpPr>
          <p:nvPr>
            <p:ph idx="1"/>
            <p:extLst/>
          </p:nvPr>
        </p:nvSpPr>
        <p:spPr>
          <a:xfrm>
            <a:off x="457200" y="1524000"/>
            <a:ext cx="8229600" cy="5138057"/>
          </a:xfrm>
        </p:spPr>
        <p:txBody>
          <a:bodyPr/>
          <a:lstStyle/>
          <a:p>
            <a:pPr marL="182245" indent="-182245"/>
            <a:r>
              <a:rPr lang="en-US" dirty="0">
                <a:solidFill>
                  <a:schemeClr val="bg2">
                    <a:lumMod val="10000"/>
                  </a:schemeClr>
                </a:solidFill>
                <a:cs typeface="Arial"/>
              </a:rPr>
              <a:t>All residents in nursing homes (NHs) have the right to be free from abuse, neglect, and exploitation, and misappropriation of property.*</a:t>
            </a:r>
          </a:p>
          <a:p>
            <a:pPr marL="0" indent="0">
              <a:buNone/>
            </a:pPr>
            <a:endParaRPr lang="en-US" sz="1500" dirty="0">
              <a:solidFill>
                <a:srgbClr val="002060"/>
              </a:solidFill>
              <a:cs typeface="Arial"/>
            </a:endParaRPr>
          </a:p>
          <a:p>
            <a:pPr marL="182245" indent="-182245"/>
            <a:r>
              <a:rPr lang="en-US" dirty="0">
                <a:solidFill>
                  <a:srgbClr val="000000"/>
                </a:solidFill>
                <a:cs typeface="Arial"/>
              </a:rPr>
              <a:t>This includes freedom from bodily punishment, involuntary seclusion</a:t>
            </a:r>
            <a:r>
              <a:rPr lang="en-US" dirty="0">
                <a:solidFill>
                  <a:srgbClr val="0000CC"/>
                </a:solidFill>
                <a:cs typeface="Arial"/>
              </a:rPr>
              <a:t>,</a:t>
            </a:r>
            <a:r>
              <a:rPr lang="en-US" dirty="0">
                <a:solidFill>
                  <a:srgbClr val="000000"/>
                </a:solidFill>
                <a:cs typeface="Arial"/>
              </a:rPr>
              <a:t> and any physical or chemical restraint not required to treat your medical symptoms.  </a:t>
            </a:r>
            <a:endParaRPr lang="en-US" dirty="0">
              <a:cs typeface="Arial"/>
            </a:endParaRPr>
          </a:p>
          <a:p>
            <a:pPr marL="0" indent="0">
              <a:buNone/>
            </a:pPr>
            <a:endParaRPr lang="en-US" sz="1500" dirty="0">
              <a:solidFill>
                <a:srgbClr val="000000"/>
              </a:solidFill>
              <a:cs typeface="Arial"/>
            </a:endParaRPr>
          </a:p>
          <a:p>
            <a:pPr marL="182245" indent="-182245"/>
            <a:r>
              <a:rPr lang="en-US" dirty="0">
                <a:solidFill>
                  <a:schemeClr val="bg2">
                    <a:lumMod val="10000"/>
                  </a:schemeClr>
                </a:solidFill>
                <a:cs typeface="Arial"/>
              </a:rPr>
              <a:t>Residents, families, friends, and advocates should understand residents’ rights to be free from abuse, facility responsibilities to protect residents from abuse, signs of abuse, and how to report abuse. </a:t>
            </a:r>
          </a:p>
          <a:p>
            <a:pPr marL="0" indent="0">
              <a:buNone/>
            </a:pPr>
            <a:endParaRPr lang="en-US" dirty="0">
              <a:solidFill>
                <a:schemeClr val="bg2">
                  <a:lumMod val="10000"/>
                </a:schemeClr>
              </a:solidFill>
              <a:cs typeface="Arial"/>
            </a:endParaRPr>
          </a:p>
          <a:p>
            <a:pPr marL="0" indent="0">
              <a:buNone/>
            </a:pPr>
            <a:r>
              <a:rPr lang="en-US" sz="1200" i="1" dirty="0">
                <a:solidFill>
                  <a:schemeClr val="bg2">
                    <a:lumMod val="10000"/>
                  </a:schemeClr>
                </a:solidFill>
              </a:rPr>
              <a:t>*For the purpose of this presentation the term “abuse” will be used as a broad term to include all types of abuse. </a:t>
            </a:r>
            <a:endParaRPr sz="1200" i="1" dirty="0">
              <a:solidFill>
                <a:schemeClr val="bg2">
                  <a:lumMod val="10000"/>
                </a:schemeClr>
              </a:solidFill>
            </a:endParaRPr>
          </a:p>
        </p:txBody>
      </p:sp>
    </p:spTree>
    <p:extLst>
      <p:ext uri="{BB962C8B-B14F-4D97-AF65-F5344CB8AC3E}">
        <p14:creationId xmlns:p14="http://schemas.microsoft.com/office/powerpoint/2010/main" val="40808832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14FD2-27A6-4634-B6C2-055AE2633706}"/>
              </a:ext>
            </a:extLst>
          </p:cNvPr>
          <p:cNvSpPr>
            <a:spLocks noGrp="1"/>
          </p:cNvSpPr>
          <p:nvPr>
            <p:ph type="title"/>
          </p:nvPr>
        </p:nvSpPr>
        <p:spPr/>
        <p:txBody>
          <a:bodyPr/>
          <a:lstStyle/>
          <a:p>
            <a:r>
              <a:rPr lang="en-US" b="1" dirty="0"/>
              <a:t>To Recap- How to Prevent Abuse</a:t>
            </a:r>
          </a:p>
        </p:txBody>
      </p:sp>
      <p:sp>
        <p:nvSpPr>
          <p:cNvPr id="3" name="Content Placeholder 2">
            <a:extLst>
              <a:ext uri="{FF2B5EF4-FFF2-40B4-BE49-F238E27FC236}">
                <a16:creationId xmlns:a16="http://schemas.microsoft.com/office/drawing/2014/main" id="{34B63D78-F91B-42A8-AB40-218878FEC3EF}"/>
              </a:ext>
            </a:extLst>
          </p:cNvPr>
          <p:cNvSpPr>
            <a:spLocks noGrp="1"/>
          </p:cNvSpPr>
          <p:nvPr>
            <p:ph idx="1"/>
          </p:nvPr>
        </p:nvSpPr>
        <p:spPr/>
        <p:txBody>
          <a:bodyPr/>
          <a:lstStyle/>
          <a:p>
            <a:endParaRPr lang="en-US" dirty="0">
              <a:solidFill>
                <a:schemeClr val="bg2">
                  <a:lumMod val="10000"/>
                </a:schemeClr>
              </a:solidFill>
            </a:endParaRPr>
          </a:p>
          <a:p>
            <a:r>
              <a:rPr lang="en-US" dirty="0">
                <a:solidFill>
                  <a:schemeClr val="bg2">
                    <a:lumMod val="10000"/>
                  </a:schemeClr>
                </a:solidFill>
              </a:rPr>
              <a:t>Know and Exercise Resident Rights</a:t>
            </a:r>
          </a:p>
          <a:p>
            <a:pPr marL="0" indent="0">
              <a:buNone/>
            </a:pPr>
            <a:endParaRPr lang="en-US" dirty="0">
              <a:solidFill>
                <a:schemeClr val="bg2">
                  <a:lumMod val="10000"/>
                </a:schemeClr>
              </a:solidFill>
            </a:endParaRPr>
          </a:p>
          <a:p>
            <a:r>
              <a:rPr lang="en-US" dirty="0">
                <a:solidFill>
                  <a:schemeClr val="bg2">
                    <a:lumMod val="10000"/>
                  </a:schemeClr>
                </a:solidFill>
              </a:rPr>
              <a:t>Get to Know the Long-Term Care Ombudsman Program</a:t>
            </a:r>
          </a:p>
          <a:p>
            <a:endParaRPr lang="en-US" dirty="0">
              <a:solidFill>
                <a:schemeClr val="bg2">
                  <a:lumMod val="10000"/>
                </a:schemeClr>
              </a:solidFill>
            </a:endParaRPr>
          </a:p>
          <a:p>
            <a:r>
              <a:rPr lang="en-US" dirty="0">
                <a:solidFill>
                  <a:schemeClr val="bg2">
                    <a:lumMod val="10000"/>
                  </a:schemeClr>
                </a:solidFill>
              </a:rPr>
              <a:t>Get to Know Residents, Staff, and Visitors </a:t>
            </a:r>
          </a:p>
        </p:txBody>
      </p:sp>
    </p:spTree>
    <p:extLst>
      <p:ext uri="{BB962C8B-B14F-4D97-AF65-F5344CB8AC3E}">
        <p14:creationId xmlns:p14="http://schemas.microsoft.com/office/powerpoint/2010/main" val="2851064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44006-6327-45A0-81A8-2C872C4E7BD5}"/>
              </a:ext>
            </a:extLst>
          </p:cNvPr>
          <p:cNvSpPr>
            <a:spLocks noGrp="1"/>
          </p:cNvSpPr>
          <p:nvPr>
            <p:ph type="title"/>
          </p:nvPr>
        </p:nvSpPr>
        <p:spPr/>
        <p:txBody>
          <a:bodyPr>
            <a:normAutofit/>
          </a:bodyPr>
          <a:lstStyle/>
          <a:p>
            <a:r>
              <a:rPr lang="en-US" b="1" dirty="0"/>
              <a:t>Seek help and report</a:t>
            </a:r>
          </a:p>
        </p:txBody>
      </p:sp>
      <p:sp>
        <p:nvSpPr>
          <p:cNvPr id="3" name="Text Placeholder 2">
            <a:extLst>
              <a:ext uri="{FF2B5EF4-FFF2-40B4-BE49-F238E27FC236}">
                <a16:creationId xmlns:a16="http://schemas.microsoft.com/office/drawing/2014/main" id="{7BF915D6-A543-4087-AF16-3B077DFCD7E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822027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a:xfrm>
            <a:off x="228600" y="533400"/>
            <a:ext cx="8458200" cy="990600"/>
          </a:xfrm>
        </p:spPr>
        <p:txBody>
          <a:bodyPr/>
          <a:lstStyle/>
          <a:p>
            <a:r>
              <a:rPr lang="en-US" b="1" dirty="0">
                <a:cs typeface="Arial"/>
              </a:rPr>
              <a:t>Report, It's Important!</a:t>
            </a:r>
            <a:endParaRPr lang="en-US" b="1" dirty="0"/>
          </a:p>
        </p:txBody>
      </p:sp>
      <p:sp>
        <p:nvSpPr>
          <p:cNvPr id="3" name="Content Placeholder 2"/>
          <p:cNvSpPr>
            <a:spLocks noGrp="1"/>
          </p:cNvSpPr>
          <p:nvPr>
            <p:ph idx="1"/>
            <p:extLst/>
          </p:nvPr>
        </p:nvSpPr>
        <p:spPr/>
        <p:txBody>
          <a:bodyPr/>
          <a:lstStyle/>
          <a:p>
            <a:pPr marL="0" indent="0">
              <a:buNone/>
            </a:pPr>
            <a:r>
              <a:rPr lang="en-US" sz="2800" dirty="0">
                <a:solidFill>
                  <a:srgbClr val="000000"/>
                </a:solidFill>
                <a:cs typeface="Arial"/>
              </a:rPr>
              <a:t>By reporting immediately:</a:t>
            </a:r>
          </a:p>
          <a:p>
            <a:pPr marL="0" indent="0">
              <a:buNone/>
            </a:pPr>
            <a:endParaRPr lang="en-US" sz="1000" dirty="0">
              <a:cs typeface="Arial"/>
            </a:endParaRPr>
          </a:p>
          <a:p>
            <a:pPr marL="182245" indent="-182245"/>
            <a:r>
              <a:rPr lang="en-US" dirty="0">
                <a:solidFill>
                  <a:srgbClr val="000000"/>
                </a:solidFill>
                <a:cs typeface="Arial"/>
              </a:rPr>
              <a:t>The resident receives added support and protection.</a:t>
            </a:r>
            <a:endParaRPr dirty="0">
              <a:cs typeface="Arial"/>
            </a:endParaRPr>
          </a:p>
          <a:p>
            <a:pPr marL="182245" indent="-182245"/>
            <a:r>
              <a:rPr lang="en-US" dirty="0">
                <a:solidFill>
                  <a:srgbClr val="000000"/>
                </a:solidFill>
                <a:cs typeface="Arial"/>
              </a:rPr>
              <a:t>An investigation is conducted.</a:t>
            </a:r>
            <a:endParaRPr dirty="0">
              <a:cs typeface="Arial"/>
            </a:endParaRPr>
          </a:p>
          <a:p>
            <a:pPr marL="182245" indent="-182245"/>
            <a:r>
              <a:rPr lang="en-US" dirty="0">
                <a:solidFill>
                  <a:srgbClr val="000000"/>
                </a:solidFill>
                <a:cs typeface="Arial"/>
              </a:rPr>
              <a:t>Improvements in preventing abuse and protecting all residents can be made.</a:t>
            </a:r>
            <a:endParaRPr dirty="0">
              <a:cs typeface="Arial"/>
            </a:endParaRPr>
          </a:p>
          <a:p>
            <a:pPr marL="182245" indent="-182245"/>
            <a:r>
              <a:rPr lang="en-US" dirty="0">
                <a:solidFill>
                  <a:srgbClr val="000000"/>
                </a:solidFill>
                <a:cs typeface="Arial"/>
              </a:rPr>
              <a:t>If found guilty, a perpetrator’s license can be revoked; and</a:t>
            </a:r>
            <a:endParaRPr dirty="0">
              <a:cs typeface="Arial"/>
            </a:endParaRPr>
          </a:p>
          <a:p>
            <a:pPr marL="182245" indent="-182245"/>
            <a:r>
              <a:rPr lang="en-US" dirty="0">
                <a:solidFill>
                  <a:srgbClr val="000000"/>
                </a:solidFill>
                <a:cs typeface="Arial"/>
              </a:rPr>
              <a:t>Criminal acts can be prosecuted. </a:t>
            </a:r>
            <a:endParaRPr dirty="0">
              <a:cs typeface="Arial"/>
            </a:endParaRPr>
          </a:p>
          <a:p>
            <a:pPr marL="0" indent="0">
              <a:buNone/>
            </a:pPr>
            <a:endParaRPr lang="en-US" dirty="0">
              <a:cs typeface="Arial"/>
            </a:endParaRPr>
          </a:p>
          <a:p>
            <a:pPr marL="0" indent="0">
              <a:buNone/>
            </a:pPr>
            <a:r>
              <a:rPr lang="en-US" dirty="0">
                <a:solidFill>
                  <a:schemeClr val="bg2">
                    <a:lumMod val="10000"/>
                  </a:schemeClr>
                </a:solidFill>
                <a:cs typeface="Arial"/>
              </a:rPr>
              <a:t>Your Ombudsman program representative can</a:t>
            </a:r>
            <a:r>
              <a:rPr lang="en-US" b="1" dirty="0">
                <a:solidFill>
                  <a:schemeClr val="bg2">
                    <a:lumMod val="10000"/>
                  </a:schemeClr>
                </a:solidFill>
                <a:cs typeface="Arial"/>
              </a:rPr>
              <a:t> </a:t>
            </a:r>
            <a:r>
              <a:rPr lang="en-US" dirty="0">
                <a:solidFill>
                  <a:schemeClr val="bg2">
                    <a:lumMod val="10000"/>
                  </a:schemeClr>
                </a:solidFill>
                <a:cs typeface="Arial"/>
              </a:rPr>
              <a:t>provide information and support and help you report. </a:t>
            </a:r>
          </a:p>
        </p:txBody>
      </p:sp>
    </p:spTree>
    <p:extLst>
      <p:ext uri="{BB962C8B-B14F-4D97-AF65-F5344CB8AC3E}">
        <p14:creationId xmlns:p14="http://schemas.microsoft.com/office/powerpoint/2010/main" val="40610052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a:xfrm>
            <a:off x="370114" y="533400"/>
            <a:ext cx="8316686" cy="990600"/>
          </a:xfrm>
        </p:spPr>
        <p:txBody>
          <a:bodyPr/>
          <a:lstStyle/>
          <a:p>
            <a:r>
              <a:rPr lang="en-US" b="1" dirty="0">
                <a:cs typeface="Arial"/>
              </a:rPr>
              <a:t>How</a:t>
            </a:r>
            <a:r>
              <a:rPr lang="en-US" b="1" dirty="0">
                <a:solidFill>
                  <a:schemeClr val="tx1"/>
                </a:solidFill>
                <a:cs typeface="Arial"/>
              </a:rPr>
              <a:t> to Report</a:t>
            </a:r>
            <a:endParaRPr lang="en-US" b="1" dirty="0">
              <a:solidFill>
                <a:schemeClr val="tx1"/>
              </a:solidFill>
            </a:endParaRPr>
          </a:p>
        </p:txBody>
      </p:sp>
      <p:sp>
        <p:nvSpPr>
          <p:cNvPr id="3" name="Content Placeholder 2"/>
          <p:cNvSpPr>
            <a:spLocks noGrp="1"/>
          </p:cNvSpPr>
          <p:nvPr>
            <p:ph idx="1"/>
            <p:extLst/>
          </p:nvPr>
        </p:nvSpPr>
        <p:spPr/>
        <p:txBody>
          <a:bodyPr/>
          <a:lstStyle/>
          <a:p>
            <a:pPr marL="0" indent="0">
              <a:buNone/>
            </a:pPr>
            <a:r>
              <a:rPr lang="en-US" dirty="0">
                <a:solidFill>
                  <a:schemeClr val="bg2">
                    <a:lumMod val="10000"/>
                  </a:schemeClr>
                </a:solidFill>
                <a:cs typeface="Arial"/>
              </a:rPr>
              <a:t>Whenever possible, put </a:t>
            </a:r>
            <a:r>
              <a:rPr lang="en-US" dirty="0">
                <a:solidFill>
                  <a:srgbClr val="000000"/>
                </a:solidFill>
                <a:cs typeface="Arial"/>
              </a:rPr>
              <a:t>your report in writing, date it, and keep a copy. Provide as much information as </a:t>
            </a:r>
            <a:r>
              <a:rPr lang="en-US" dirty="0">
                <a:solidFill>
                  <a:schemeClr val="bg2">
                    <a:lumMod val="10000"/>
                  </a:schemeClr>
                </a:solidFill>
                <a:cs typeface="Arial"/>
              </a:rPr>
              <a:t>you can.  </a:t>
            </a:r>
            <a:r>
              <a:rPr lang="en-US" dirty="0">
                <a:solidFill>
                  <a:srgbClr val="000000"/>
                </a:solidFill>
                <a:cs typeface="Arial"/>
              </a:rPr>
              <a:t>A thorough report will help the investigator to address the situation quickly.  Remember to include: </a:t>
            </a:r>
            <a:endParaRPr lang="en-US" dirty="0">
              <a:cs typeface="Arial"/>
            </a:endParaRPr>
          </a:p>
          <a:p>
            <a:pPr marL="457200" indent="-182245">
              <a:buAutoNum type="arabicPeriod"/>
            </a:pPr>
            <a:endParaRPr dirty="0">
              <a:cs typeface="Arial"/>
            </a:endParaRPr>
          </a:p>
          <a:p>
            <a:pPr marL="182245" indent="-182245"/>
            <a:r>
              <a:rPr lang="en-US" b="1" dirty="0">
                <a:solidFill>
                  <a:srgbClr val="000000"/>
                </a:solidFill>
                <a:cs typeface="Arial"/>
              </a:rPr>
              <a:t>WHO—</a:t>
            </a:r>
            <a:r>
              <a:rPr lang="en-US" dirty="0">
                <a:solidFill>
                  <a:srgbClr val="000000"/>
                </a:solidFill>
                <a:cs typeface="Arial"/>
              </a:rPr>
              <a:t>The name, address, and age of the victim; the name of the facility and the people responsible for the victim’s care; and the identity of the person who you believe abused, neglected, or exploited the resident. </a:t>
            </a:r>
            <a:endParaRPr dirty="0">
              <a:cs typeface="Arial"/>
            </a:endParaRPr>
          </a:p>
          <a:p>
            <a:pPr marL="457200" indent="-182245"/>
            <a:endParaRPr dirty="0">
              <a:cs typeface="Arial"/>
            </a:endParaRPr>
          </a:p>
          <a:p>
            <a:pPr marL="0" indent="0">
              <a:buNone/>
            </a:pPr>
            <a:endParaRPr lang="en-US" dirty="0">
              <a:solidFill>
                <a:srgbClr val="000000"/>
              </a:solidFill>
              <a:cs typeface="Arial"/>
            </a:endParaRPr>
          </a:p>
          <a:p>
            <a:pPr marL="182245" indent="-182245"/>
            <a:endParaRPr lang="en-US" dirty="0">
              <a:cs typeface="Arial"/>
            </a:endParaRPr>
          </a:p>
        </p:txBody>
      </p:sp>
    </p:spTree>
    <p:extLst>
      <p:ext uri="{BB962C8B-B14F-4D97-AF65-F5344CB8AC3E}">
        <p14:creationId xmlns:p14="http://schemas.microsoft.com/office/powerpoint/2010/main" val="1335781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p:txBody>
          <a:bodyPr/>
          <a:lstStyle/>
          <a:p>
            <a:r>
              <a:rPr lang="en-US" b="1" dirty="0">
                <a:cs typeface="Arial"/>
              </a:rPr>
              <a:t>How to Report</a:t>
            </a:r>
            <a:endParaRPr lang="en-US" b="1" dirty="0"/>
          </a:p>
        </p:txBody>
      </p:sp>
      <p:sp>
        <p:nvSpPr>
          <p:cNvPr id="3" name="Content Placeholder 2"/>
          <p:cNvSpPr>
            <a:spLocks noGrp="1"/>
          </p:cNvSpPr>
          <p:nvPr>
            <p:ph idx="1"/>
            <p:extLst/>
          </p:nvPr>
        </p:nvSpPr>
        <p:spPr/>
        <p:txBody>
          <a:bodyPr/>
          <a:lstStyle/>
          <a:p>
            <a:pPr marL="182245" indent="-182245"/>
            <a:r>
              <a:rPr lang="en-US" b="1" dirty="0">
                <a:solidFill>
                  <a:srgbClr val="000000"/>
                </a:solidFill>
                <a:cs typeface="Arial"/>
              </a:rPr>
              <a:t>WHAT—</a:t>
            </a:r>
            <a:r>
              <a:rPr lang="en-US" dirty="0">
                <a:solidFill>
                  <a:srgbClr val="000000"/>
                </a:solidFill>
                <a:cs typeface="Arial"/>
              </a:rPr>
              <a:t>The nature and extent of harm and any evidence of abuse, neglect, or exploitation.  If you witnessed the incident, a description of what happened. If possible, and only if you have the resident’s permission, document any visible signs of abuse or neglect with photographs.</a:t>
            </a:r>
            <a:endParaRPr lang="en-US" dirty="0">
              <a:cs typeface="Arial"/>
            </a:endParaRPr>
          </a:p>
          <a:p>
            <a:pPr marL="182245" indent="-182245"/>
            <a:endParaRPr>
              <a:cs typeface="Arial"/>
            </a:endParaRPr>
          </a:p>
          <a:p>
            <a:pPr marL="457200" indent="-182245"/>
            <a:endParaRPr>
              <a:cs typeface="Arial"/>
            </a:endParaRPr>
          </a:p>
          <a:p>
            <a:pPr marL="182245" indent="-182245"/>
            <a:r>
              <a:rPr lang="en-US" b="1" dirty="0">
                <a:solidFill>
                  <a:srgbClr val="000000"/>
                </a:solidFill>
                <a:cs typeface="Arial"/>
              </a:rPr>
              <a:t>WHERE and WHEN—</a:t>
            </a:r>
            <a:r>
              <a:rPr lang="en-US" dirty="0">
                <a:solidFill>
                  <a:srgbClr val="000000"/>
                </a:solidFill>
                <a:cs typeface="Arial"/>
              </a:rPr>
              <a:t>The place, time, and date of the incident.</a:t>
            </a:r>
            <a:endParaRPr dirty="0">
              <a:cs typeface="Arial"/>
            </a:endParaRPr>
          </a:p>
          <a:p>
            <a:pPr marL="0" indent="0">
              <a:buNone/>
            </a:pPr>
            <a:endParaRPr lang="en-US" dirty="0">
              <a:cs typeface="Arial"/>
            </a:endParaRPr>
          </a:p>
        </p:txBody>
      </p:sp>
    </p:spTree>
    <p:extLst>
      <p:ext uri="{BB962C8B-B14F-4D97-AF65-F5344CB8AC3E}">
        <p14:creationId xmlns:p14="http://schemas.microsoft.com/office/powerpoint/2010/main" val="41269048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a:xfrm>
            <a:off x="268941" y="533400"/>
            <a:ext cx="8229600" cy="990600"/>
          </a:xfrm>
        </p:spPr>
        <p:txBody>
          <a:bodyPr/>
          <a:lstStyle/>
          <a:p>
            <a:r>
              <a:rPr lang="en-US" b="1" dirty="0">
                <a:cs typeface="Arial"/>
              </a:rPr>
              <a:t>Seek Help and Report</a:t>
            </a:r>
            <a:endParaRPr lang="en-US" b="1" dirty="0"/>
          </a:p>
        </p:txBody>
      </p:sp>
      <p:sp>
        <p:nvSpPr>
          <p:cNvPr id="3" name="Content Placeholder 2"/>
          <p:cNvSpPr>
            <a:spLocks noGrp="1"/>
          </p:cNvSpPr>
          <p:nvPr>
            <p:ph idx="1"/>
            <p:extLst/>
          </p:nvPr>
        </p:nvSpPr>
        <p:spPr>
          <a:xfrm>
            <a:off x="268941" y="1600200"/>
            <a:ext cx="8417859" cy="4876800"/>
          </a:xfrm>
        </p:spPr>
        <p:txBody>
          <a:bodyPr/>
          <a:lstStyle/>
          <a:p>
            <a:pPr marL="0" indent="0">
              <a:buNone/>
            </a:pPr>
            <a:r>
              <a:rPr lang="en-US" sz="2600" b="1" dirty="0">
                <a:solidFill>
                  <a:srgbClr val="000000"/>
                </a:solidFill>
                <a:cs typeface="Arial"/>
              </a:rPr>
              <a:t>Submit your report to:</a:t>
            </a:r>
          </a:p>
          <a:p>
            <a:pPr marL="0" indent="0">
              <a:buNone/>
            </a:pPr>
            <a:endParaRPr lang="en-US" dirty="0">
              <a:solidFill>
                <a:srgbClr val="000000"/>
              </a:solidFill>
              <a:cs typeface="Arial"/>
            </a:endParaRPr>
          </a:p>
          <a:p>
            <a:r>
              <a:rPr lang="en-US" dirty="0">
                <a:solidFill>
                  <a:srgbClr val="000000"/>
                </a:solidFill>
                <a:cs typeface="Arial"/>
              </a:rPr>
              <a:t>The nursing home’s administrator, director of nursing, and social worker.</a:t>
            </a:r>
          </a:p>
          <a:p>
            <a:pPr marL="0" indent="0">
              <a:buNone/>
            </a:pPr>
            <a:endParaRPr lang="en-US" dirty="0">
              <a:solidFill>
                <a:srgbClr val="000000"/>
              </a:solidFill>
              <a:cs typeface="Arial"/>
            </a:endParaRPr>
          </a:p>
          <a:p>
            <a:pPr marL="182245" indent="-182245"/>
            <a:r>
              <a:rPr lang="en-US" dirty="0">
                <a:solidFill>
                  <a:schemeClr val="bg2">
                    <a:lumMod val="10000"/>
                  </a:schemeClr>
                </a:solidFill>
              </a:rPr>
              <a:t>Your state survey agency. </a:t>
            </a:r>
          </a:p>
          <a:p>
            <a:pPr marL="456882" lvl="1" indent="-182245"/>
            <a:r>
              <a:rPr lang="en-US" dirty="0">
                <a:solidFill>
                  <a:schemeClr val="bg2">
                    <a:lumMod val="10000"/>
                  </a:schemeClr>
                </a:solidFill>
              </a:rPr>
              <a:t>Each state has an agency responsible for the licensing, certification, and regulation of nursing homes and investigations of complaints. To locate your state survey agency visit </a:t>
            </a:r>
            <a:r>
              <a:rPr lang="en-US" dirty="0">
                <a:solidFill>
                  <a:schemeClr val="bg2">
                    <a:lumMod val="10000"/>
                  </a:schemeClr>
                </a:solidFill>
                <a:hlinkClick r:id="rId3"/>
              </a:rPr>
              <a:t>www.ltcombudsman.org/ombudsman</a:t>
            </a:r>
            <a:r>
              <a:rPr lang="en-US" dirty="0">
                <a:solidFill>
                  <a:schemeClr val="bg2">
                    <a:lumMod val="10000"/>
                  </a:schemeClr>
                </a:solidFill>
              </a:rPr>
              <a:t>.</a:t>
            </a:r>
          </a:p>
          <a:p>
            <a:pPr marL="0" indent="0">
              <a:buNone/>
            </a:pPr>
            <a:endParaRPr lang="en-US" dirty="0">
              <a:solidFill>
                <a:srgbClr val="0000CC"/>
              </a:solidFill>
            </a:endParaRPr>
          </a:p>
        </p:txBody>
      </p:sp>
    </p:spTree>
    <p:extLst>
      <p:ext uri="{BB962C8B-B14F-4D97-AF65-F5344CB8AC3E}">
        <p14:creationId xmlns:p14="http://schemas.microsoft.com/office/powerpoint/2010/main" val="6512432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Seek Help and Report: </a:t>
            </a:r>
            <a:br>
              <a:rPr lang="en-US" b="1" dirty="0"/>
            </a:br>
            <a:r>
              <a:rPr lang="en-US" sz="3300" b="1" dirty="0"/>
              <a:t>Other Agencies</a:t>
            </a:r>
          </a:p>
        </p:txBody>
      </p:sp>
      <p:sp>
        <p:nvSpPr>
          <p:cNvPr id="3" name="Content Placeholder 2"/>
          <p:cNvSpPr>
            <a:spLocks noGrp="1"/>
          </p:cNvSpPr>
          <p:nvPr>
            <p:ph idx="1"/>
          </p:nvPr>
        </p:nvSpPr>
        <p:spPr/>
        <p:txBody>
          <a:bodyPr/>
          <a:lstStyle/>
          <a:p>
            <a:pPr marL="0" indent="0">
              <a:buNone/>
            </a:pPr>
            <a:r>
              <a:rPr lang="en-US" sz="2000" dirty="0">
                <a:solidFill>
                  <a:schemeClr val="bg2">
                    <a:lumMod val="10000"/>
                  </a:schemeClr>
                </a:solidFill>
              </a:rPr>
              <a:t>In addition to reporting to nursing home staff and your state licensing and certification agency, you can also make your report to:</a:t>
            </a:r>
          </a:p>
          <a:p>
            <a:pPr marL="0" indent="0">
              <a:buNone/>
            </a:pPr>
            <a:endParaRPr lang="en-US" sz="700" dirty="0">
              <a:solidFill>
                <a:schemeClr val="bg2">
                  <a:lumMod val="10000"/>
                </a:schemeClr>
              </a:solidFill>
            </a:endParaRPr>
          </a:p>
          <a:p>
            <a:endParaRPr lang="en-US" sz="700" dirty="0">
              <a:solidFill>
                <a:schemeClr val="bg2">
                  <a:lumMod val="10000"/>
                </a:schemeClr>
              </a:solidFill>
            </a:endParaRPr>
          </a:p>
          <a:p>
            <a:r>
              <a:rPr lang="en-US" b="1" dirty="0">
                <a:solidFill>
                  <a:schemeClr val="bg2">
                    <a:lumMod val="10000"/>
                  </a:schemeClr>
                </a:solidFill>
              </a:rPr>
              <a:t>Long-Term Care Ombudsman Program</a:t>
            </a:r>
            <a:r>
              <a:rPr lang="en-US" dirty="0">
                <a:solidFill>
                  <a:schemeClr val="bg2">
                    <a:lumMod val="10000"/>
                  </a:schemeClr>
                </a:solidFill>
              </a:rPr>
              <a:t>. For additional information and contact information visit: </a:t>
            </a:r>
            <a:r>
              <a:rPr lang="en-US" dirty="0">
                <a:solidFill>
                  <a:schemeClr val="bg2">
                    <a:lumMod val="10000"/>
                  </a:schemeClr>
                </a:solidFill>
                <a:hlinkClick r:id="rId2"/>
              </a:rPr>
              <a:t>www.ltcombudsman.org/ombudsman</a:t>
            </a:r>
            <a:r>
              <a:rPr lang="en-US" dirty="0">
                <a:solidFill>
                  <a:schemeClr val="bg2">
                    <a:lumMod val="10000"/>
                  </a:schemeClr>
                </a:solidFill>
              </a:rPr>
              <a:t>. </a:t>
            </a:r>
          </a:p>
          <a:p>
            <a:endParaRPr lang="en-US" sz="700" dirty="0">
              <a:solidFill>
                <a:schemeClr val="bg2">
                  <a:lumMod val="10000"/>
                </a:schemeClr>
              </a:solidFill>
            </a:endParaRPr>
          </a:p>
          <a:p>
            <a:pPr marL="0" indent="0">
              <a:buNone/>
            </a:pPr>
            <a:endParaRPr lang="en-US" sz="700" dirty="0">
              <a:solidFill>
                <a:schemeClr val="bg2">
                  <a:lumMod val="10000"/>
                </a:schemeClr>
              </a:solidFill>
            </a:endParaRPr>
          </a:p>
          <a:p>
            <a:r>
              <a:rPr lang="en-US" b="1" dirty="0">
                <a:solidFill>
                  <a:schemeClr val="bg2">
                    <a:lumMod val="10000"/>
                  </a:schemeClr>
                </a:solidFill>
              </a:rPr>
              <a:t>Adult Protective Services (APS). </a:t>
            </a:r>
            <a:r>
              <a:rPr lang="en-US" dirty="0">
                <a:solidFill>
                  <a:schemeClr val="bg2">
                    <a:lumMod val="10000"/>
                  </a:schemeClr>
                </a:solidFill>
              </a:rPr>
              <a:t>APS investigates reports of abuse, neglect and exploitation of elders and, in many states, individuals with disabilities. To locate APS services in your area visit:  </a:t>
            </a:r>
            <a:r>
              <a:rPr lang="en-US" dirty="0">
                <a:solidFill>
                  <a:schemeClr val="bg2">
                    <a:lumMod val="10000"/>
                  </a:schemeClr>
                </a:solidFill>
                <a:hlinkClick r:id="rId3"/>
              </a:rPr>
              <a:t>www.napsa-now.org/report</a:t>
            </a:r>
            <a:r>
              <a:rPr lang="en-US" dirty="0">
                <a:solidFill>
                  <a:schemeClr val="bg2">
                    <a:lumMod val="10000"/>
                  </a:schemeClr>
                </a:solidFill>
              </a:rPr>
              <a:t>. </a:t>
            </a:r>
          </a:p>
          <a:p>
            <a:pPr marL="0" indent="0">
              <a:buNone/>
            </a:pPr>
            <a:endParaRPr lang="en-US" sz="700" dirty="0">
              <a:solidFill>
                <a:schemeClr val="bg2">
                  <a:lumMod val="10000"/>
                </a:schemeClr>
              </a:solidFill>
            </a:endParaRPr>
          </a:p>
          <a:p>
            <a:r>
              <a:rPr lang="en-US" b="1" dirty="0">
                <a:solidFill>
                  <a:schemeClr val="bg2">
                    <a:lumMod val="10000"/>
                  </a:schemeClr>
                </a:solidFill>
              </a:rPr>
              <a:t>Local law enforcement, </a:t>
            </a:r>
            <a:r>
              <a:rPr lang="en-US" dirty="0">
                <a:solidFill>
                  <a:schemeClr val="bg2">
                    <a:lumMod val="10000"/>
                  </a:schemeClr>
                </a:solidFill>
              </a:rPr>
              <a:t>as the abuse could be a crime.</a:t>
            </a:r>
          </a:p>
          <a:p>
            <a:pPr marL="182245" indent="-182245"/>
            <a:endParaRPr lang="en-US" dirty="0">
              <a:cs typeface="Arial"/>
            </a:endParaRPr>
          </a:p>
          <a:p>
            <a:pPr marL="0" indent="0">
              <a:buNone/>
            </a:pPr>
            <a:endParaRPr lang="en-US" dirty="0">
              <a:solidFill>
                <a:srgbClr val="000000"/>
              </a:solidFill>
              <a:cs typeface="Arial"/>
            </a:endParaRPr>
          </a:p>
          <a:p>
            <a:pPr marL="182245" indent="-182245"/>
            <a:endParaRPr lang="en-US" dirty="0">
              <a:cs typeface="Arial"/>
            </a:endParaRPr>
          </a:p>
          <a:p>
            <a:endParaRPr lang="en-US" dirty="0"/>
          </a:p>
        </p:txBody>
      </p:sp>
    </p:spTree>
    <p:extLst>
      <p:ext uri="{BB962C8B-B14F-4D97-AF65-F5344CB8AC3E}">
        <p14:creationId xmlns:p14="http://schemas.microsoft.com/office/powerpoint/2010/main" val="33772453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a:xfrm>
            <a:off x="457200" y="533400"/>
            <a:ext cx="8229600" cy="727841"/>
          </a:xfrm>
        </p:spPr>
        <p:txBody>
          <a:bodyPr/>
          <a:lstStyle/>
          <a:p>
            <a:r>
              <a:rPr lang="en-US" b="1" dirty="0">
                <a:cs typeface="Arial"/>
              </a:rPr>
              <a:t>After Reporting</a:t>
            </a:r>
            <a:endParaRPr lang="en-US" b="1" dirty="0"/>
          </a:p>
        </p:txBody>
      </p:sp>
      <p:sp>
        <p:nvSpPr>
          <p:cNvPr id="3" name="Content Placeholder 2"/>
          <p:cNvSpPr>
            <a:spLocks noGrp="1"/>
          </p:cNvSpPr>
          <p:nvPr>
            <p:ph idx="1"/>
            <p:extLst/>
          </p:nvPr>
        </p:nvSpPr>
        <p:spPr>
          <a:xfrm>
            <a:off x="457200" y="1284888"/>
            <a:ext cx="8229600" cy="5257801"/>
          </a:xfrm>
        </p:spPr>
        <p:txBody>
          <a:bodyPr/>
          <a:lstStyle/>
          <a:p>
            <a:pPr marL="182245" indent="-182245"/>
            <a:r>
              <a:rPr lang="en-US" dirty="0">
                <a:solidFill>
                  <a:srgbClr val="000000"/>
                </a:solidFill>
                <a:cs typeface="Arial"/>
              </a:rPr>
              <a:t>If you are a family or friend, make sure that the abuse, neglect</a:t>
            </a:r>
            <a:r>
              <a:rPr lang="en-US" dirty="0">
                <a:solidFill>
                  <a:srgbClr val="0000CC"/>
                </a:solidFill>
                <a:cs typeface="Arial"/>
              </a:rPr>
              <a:t>,</a:t>
            </a:r>
            <a:r>
              <a:rPr lang="en-US" dirty="0">
                <a:solidFill>
                  <a:srgbClr val="000000"/>
                </a:solidFill>
                <a:cs typeface="Arial"/>
              </a:rPr>
              <a:t> or exploitation has stopped and that the resident is getting the support she/he needs.</a:t>
            </a:r>
            <a:endParaRPr lang="en-US" dirty="0">
              <a:cs typeface="Arial"/>
            </a:endParaRPr>
          </a:p>
          <a:p>
            <a:pPr marL="457200" indent="-182245"/>
            <a:endParaRPr dirty="0">
              <a:cs typeface="Arial"/>
            </a:endParaRPr>
          </a:p>
          <a:p>
            <a:pPr marL="182245" indent="-182245"/>
            <a:r>
              <a:rPr lang="en-US" dirty="0">
                <a:solidFill>
                  <a:srgbClr val="000000"/>
                </a:solidFill>
                <a:cs typeface="Arial"/>
              </a:rPr>
              <a:t>Follow up with the person or agency conducting the investigation. Ask for written copies of findings, if allowed by law.  </a:t>
            </a:r>
          </a:p>
          <a:p>
            <a:pPr marL="182245" indent="-182245"/>
            <a:endParaRPr lang="en-US" dirty="0">
              <a:solidFill>
                <a:srgbClr val="000000"/>
              </a:solidFill>
              <a:cs typeface="Arial"/>
            </a:endParaRPr>
          </a:p>
          <a:p>
            <a:pPr marL="182245" indent="-182245"/>
            <a:endParaRPr lang="en-US" dirty="0">
              <a:cs typeface="Arial"/>
            </a:endParaRPr>
          </a:p>
        </p:txBody>
      </p:sp>
    </p:spTree>
    <p:extLst>
      <p:ext uri="{BB962C8B-B14F-4D97-AF65-F5344CB8AC3E}">
        <p14:creationId xmlns:p14="http://schemas.microsoft.com/office/powerpoint/2010/main" val="24208474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B97B3-B8D5-4775-B575-337CB2A9A1DD}"/>
              </a:ext>
            </a:extLst>
          </p:cNvPr>
          <p:cNvSpPr>
            <a:spLocks noGrp="1"/>
          </p:cNvSpPr>
          <p:nvPr>
            <p:ph type="title"/>
          </p:nvPr>
        </p:nvSpPr>
        <p:spPr/>
        <p:txBody>
          <a:bodyPr/>
          <a:lstStyle/>
          <a:p>
            <a:r>
              <a:rPr lang="en-US" b="1" dirty="0"/>
              <a:t>After Reporting</a:t>
            </a:r>
          </a:p>
        </p:txBody>
      </p:sp>
      <p:sp>
        <p:nvSpPr>
          <p:cNvPr id="3" name="Content Placeholder 2">
            <a:extLst>
              <a:ext uri="{FF2B5EF4-FFF2-40B4-BE49-F238E27FC236}">
                <a16:creationId xmlns:a16="http://schemas.microsoft.com/office/drawing/2014/main" id="{7755CF5F-3374-4507-B522-D0498DCE438D}"/>
              </a:ext>
            </a:extLst>
          </p:cNvPr>
          <p:cNvSpPr>
            <a:spLocks noGrp="1"/>
          </p:cNvSpPr>
          <p:nvPr>
            <p:ph idx="1"/>
          </p:nvPr>
        </p:nvSpPr>
        <p:spPr/>
        <p:txBody>
          <a:bodyPr/>
          <a:lstStyle/>
          <a:p>
            <a:pPr marL="182245" indent="-182245"/>
            <a:r>
              <a:rPr lang="en-US" dirty="0">
                <a:solidFill>
                  <a:srgbClr val="000000"/>
                </a:solidFill>
                <a:cs typeface="Arial"/>
              </a:rPr>
              <a:t>Substantiated findings by a State survey agency, or a finding of guilt by a court, that a nurse aide or licensed staff person has abused, neglected, or exploited a resident, or misappropriated their property must be reported to the State nurse aide registry or the State licensing board. </a:t>
            </a:r>
            <a:endParaRPr lang="en-US" dirty="0">
              <a:solidFill>
                <a:srgbClr val="002060"/>
              </a:solidFill>
              <a:cs typeface="Arial"/>
            </a:endParaRPr>
          </a:p>
          <a:p>
            <a:pPr marL="182245" indent="-182245"/>
            <a:endParaRPr lang="en-US" dirty="0">
              <a:solidFill>
                <a:srgbClr val="000000"/>
              </a:solidFill>
              <a:cs typeface="Arial"/>
            </a:endParaRPr>
          </a:p>
          <a:p>
            <a:pPr marL="182245" indent="-182245"/>
            <a:r>
              <a:rPr lang="en-US" dirty="0">
                <a:solidFill>
                  <a:srgbClr val="000000"/>
                </a:solidFill>
                <a:cs typeface="Arial"/>
              </a:rPr>
              <a:t>Facilities must not engage individuals with such a finding on the State nurse aide registry, or had a disciplinary action taken against his/her professional license, meaning facilities must not hire the individual or allow them to volunteer.</a:t>
            </a:r>
            <a:endParaRPr lang="en-US" dirty="0">
              <a:cs typeface="Arial"/>
            </a:endParaRPr>
          </a:p>
          <a:p>
            <a:pPr marL="182245" indent="-182245"/>
            <a:endParaRPr lang="en-US" dirty="0">
              <a:cs typeface="Arial"/>
            </a:endParaRPr>
          </a:p>
        </p:txBody>
      </p:sp>
    </p:spTree>
    <p:extLst>
      <p:ext uri="{BB962C8B-B14F-4D97-AF65-F5344CB8AC3E}">
        <p14:creationId xmlns:p14="http://schemas.microsoft.com/office/powerpoint/2010/main" val="38556823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a:xfrm>
            <a:off x="457199" y="358588"/>
            <a:ext cx="8229600" cy="990600"/>
          </a:xfrm>
        </p:spPr>
        <p:txBody>
          <a:bodyPr>
            <a:normAutofit/>
          </a:bodyPr>
          <a:lstStyle/>
          <a:p>
            <a:r>
              <a:rPr lang="en-US" b="1" dirty="0">
                <a:cs typeface="Arial"/>
              </a:rPr>
              <a:t>What about Retaliation?</a:t>
            </a:r>
            <a:endParaRPr lang="en-US" b="1" dirty="0"/>
          </a:p>
        </p:txBody>
      </p:sp>
      <p:sp>
        <p:nvSpPr>
          <p:cNvPr id="3" name="Content Placeholder 2"/>
          <p:cNvSpPr>
            <a:spLocks noGrp="1"/>
          </p:cNvSpPr>
          <p:nvPr>
            <p:ph idx="1"/>
            <p:extLst/>
          </p:nvPr>
        </p:nvSpPr>
        <p:spPr>
          <a:xfrm>
            <a:off x="457199" y="1349189"/>
            <a:ext cx="8471647" cy="5239870"/>
          </a:xfrm>
        </p:spPr>
        <p:txBody>
          <a:bodyPr/>
          <a:lstStyle/>
          <a:p>
            <a:pPr marL="182245" indent="-182245"/>
            <a:r>
              <a:rPr lang="en-US" sz="2300" dirty="0">
                <a:solidFill>
                  <a:schemeClr val="bg2">
                    <a:lumMod val="10000"/>
                  </a:schemeClr>
                </a:solidFill>
                <a:cs typeface="Arial"/>
              </a:rPr>
              <a:t>There are strict federal and state laws prohibiting acts of retaliation for voicing grievances, including reporting abuse, neglect, or exploitation. </a:t>
            </a:r>
          </a:p>
          <a:p>
            <a:pPr marL="0" indent="0">
              <a:buNone/>
            </a:pPr>
            <a:endParaRPr lang="en-US" sz="1500" dirty="0">
              <a:solidFill>
                <a:schemeClr val="bg2">
                  <a:lumMod val="10000"/>
                </a:schemeClr>
              </a:solidFill>
              <a:cs typeface="Arial"/>
            </a:endParaRPr>
          </a:p>
          <a:p>
            <a:pPr marL="182245" indent="-182245"/>
            <a:r>
              <a:rPr lang="en-US" sz="2300" dirty="0">
                <a:solidFill>
                  <a:schemeClr val="bg2">
                    <a:lumMod val="10000"/>
                  </a:schemeClr>
                </a:solidFill>
                <a:cs typeface="Arial"/>
              </a:rPr>
              <a:t>An added protection is to let your Ombudsman program representative know when you have made a report. Your representative can support you and, with resident/legal representative permission, act quickly if there are any signs of retaliation. </a:t>
            </a:r>
            <a:r>
              <a:rPr lang="en-US" dirty="0">
                <a:solidFill>
                  <a:schemeClr val="bg2">
                    <a:lumMod val="10000"/>
                  </a:schemeClr>
                </a:solidFill>
                <a:cs typeface="Arial"/>
              </a:rPr>
              <a:t> </a:t>
            </a:r>
            <a:endParaRPr dirty="0">
              <a:solidFill>
                <a:schemeClr val="bg2">
                  <a:lumMod val="10000"/>
                </a:schemeClr>
              </a:solidFill>
              <a:cs typeface="Arial"/>
            </a:endParaRPr>
          </a:p>
          <a:p>
            <a:pPr marL="0" indent="0">
              <a:buNone/>
            </a:pPr>
            <a:endParaRPr lang="en-US" sz="1500" dirty="0">
              <a:solidFill>
                <a:schemeClr val="bg2">
                  <a:lumMod val="10000"/>
                </a:schemeClr>
              </a:solidFill>
              <a:cs typeface="Arial"/>
            </a:endParaRPr>
          </a:p>
          <a:p>
            <a:pPr marL="182245" indent="-182245"/>
            <a:r>
              <a:rPr lang="en-US" sz="2300" dirty="0">
                <a:solidFill>
                  <a:srgbClr val="000000"/>
                </a:solidFill>
              </a:rPr>
              <a:t>If you or your loved one experiences retaliation, you can contact the state survey agency that licenses, certifies, and regulates nursing homes. </a:t>
            </a:r>
            <a:r>
              <a:rPr lang="en-US" sz="2300" dirty="0">
                <a:solidFill>
                  <a:schemeClr val="bg2">
                    <a:lumMod val="10000"/>
                  </a:schemeClr>
                </a:solidFill>
                <a:cs typeface="Arial"/>
              </a:rPr>
              <a:t>Many state oversight agencies levy hefty fines for any act of retaliation.</a:t>
            </a:r>
            <a:endParaRPr sz="2300" dirty="0">
              <a:solidFill>
                <a:schemeClr val="bg2">
                  <a:lumMod val="10000"/>
                </a:schemeClr>
              </a:solidFill>
              <a:cs typeface="Arial"/>
            </a:endParaRPr>
          </a:p>
          <a:p>
            <a:pPr marL="182245" indent="-182245"/>
            <a:endParaRPr lang="en-US" dirty="0">
              <a:cs typeface="Arial"/>
            </a:endParaRPr>
          </a:p>
        </p:txBody>
      </p:sp>
    </p:spTree>
    <p:extLst>
      <p:ext uri="{BB962C8B-B14F-4D97-AF65-F5344CB8AC3E}">
        <p14:creationId xmlns:p14="http://schemas.microsoft.com/office/powerpoint/2010/main" val="2262884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p:txBody>
          <a:bodyPr/>
          <a:lstStyle/>
          <a:p>
            <a:r>
              <a:rPr lang="en-US" b="1" dirty="0">
                <a:cs typeface="Arial"/>
              </a:rPr>
              <a:t>Abuse in Long-Term Care</a:t>
            </a:r>
            <a:endParaRPr lang="en-US" b="1" dirty="0"/>
          </a:p>
        </p:txBody>
      </p:sp>
      <p:sp>
        <p:nvSpPr>
          <p:cNvPr id="3" name="Content Placeholder 2"/>
          <p:cNvSpPr>
            <a:spLocks noGrp="1"/>
          </p:cNvSpPr>
          <p:nvPr>
            <p:ph idx="1"/>
            <p:extLst/>
          </p:nvPr>
        </p:nvSpPr>
        <p:spPr/>
        <p:txBody>
          <a:bodyPr/>
          <a:lstStyle/>
          <a:p>
            <a:pPr marL="182245" indent="-182245"/>
            <a:r>
              <a:rPr lang="en-US" dirty="0">
                <a:solidFill>
                  <a:schemeClr val="bg2">
                    <a:lumMod val="10000"/>
                  </a:schemeClr>
                </a:solidFill>
                <a:cs typeface="Arial"/>
              </a:rPr>
              <a:t>Abuse can result in trauma, serious harm, and/or death. </a:t>
            </a:r>
          </a:p>
          <a:p>
            <a:pPr marL="182245" indent="-182245"/>
            <a:endParaRPr lang="en-US" dirty="0">
              <a:solidFill>
                <a:schemeClr val="bg2">
                  <a:lumMod val="10000"/>
                </a:schemeClr>
              </a:solidFill>
              <a:cs typeface="Arial"/>
            </a:endParaRPr>
          </a:p>
          <a:p>
            <a:pPr marL="182245" indent="-182245"/>
            <a:r>
              <a:rPr lang="en-US" dirty="0">
                <a:solidFill>
                  <a:schemeClr val="bg2">
                    <a:lumMod val="10000"/>
                  </a:schemeClr>
                </a:solidFill>
                <a:cs typeface="Arial"/>
              </a:rPr>
              <a:t>It is against state and Federal laws and can result in the revocation of a professional license/certification, financial penalties to the NH, and the criminal conviction of individuals.  </a:t>
            </a:r>
          </a:p>
          <a:p>
            <a:pPr marL="0" indent="0">
              <a:buNone/>
            </a:pPr>
            <a:endParaRPr lang="en-US" dirty="0">
              <a:solidFill>
                <a:schemeClr val="bg2">
                  <a:lumMod val="10000"/>
                </a:schemeClr>
              </a:solidFill>
              <a:cs typeface="Arial"/>
            </a:endParaRPr>
          </a:p>
          <a:p>
            <a:pPr marL="182245" indent="-182245"/>
            <a:r>
              <a:rPr lang="en-US" dirty="0">
                <a:solidFill>
                  <a:schemeClr val="bg2">
                    <a:lumMod val="10000"/>
                  </a:schemeClr>
                </a:solidFill>
                <a:cs typeface="Arial"/>
              </a:rPr>
              <a:t>Knowing what abuse is, exercising your rights to receive quality care in a respectful environment, and learning how to take action, are ways to reduce the likelihood of an occurrence.</a:t>
            </a:r>
            <a:endParaRPr dirty="0">
              <a:solidFill>
                <a:schemeClr val="bg2">
                  <a:lumMod val="10000"/>
                </a:schemeClr>
              </a:solidFill>
              <a:cs typeface="Arial"/>
            </a:endParaRPr>
          </a:p>
          <a:p>
            <a:pPr marL="182245" indent="-182245"/>
            <a:endParaRPr lang="en-US" dirty="0">
              <a:cs typeface="Arial"/>
            </a:endParaRPr>
          </a:p>
        </p:txBody>
      </p:sp>
    </p:spTree>
    <p:extLst>
      <p:ext uri="{BB962C8B-B14F-4D97-AF65-F5344CB8AC3E}">
        <p14:creationId xmlns:p14="http://schemas.microsoft.com/office/powerpoint/2010/main" val="24409331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extLst/>
          </p:nvPr>
        </p:nvSpPr>
        <p:spPr/>
        <p:txBody>
          <a:bodyPr>
            <a:normAutofit/>
          </a:bodyPr>
          <a:lstStyle/>
          <a:p>
            <a:r>
              <a:rPr lang="en-US" sz="5400" b="1" dirty="0"/>
              <a:t>Discussion Questions</a:t>
            </a:r>
          </a:p>
        </p:txBody>
      </p:sp>
    </p:spTree>
    <p:extLst>
      <p:ext uri="{BB962C8B-B14F-4D97-AF65-F5344CB8AC3E}">
        <p14:creationId xmlns:p14="http://schemas.microsoft.com/office/powerpoint/2010/main" val="35921866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Discussion Questions</a:t>
            </a:r>
          </a:p>
        </p:txBody>
      </p:sp>
      <p:sp>
        <p:nvSpPr>
          <p:cNvPr id="3" name="Content Placeholder 2"/>
          <p:cNvSpPr>
            <a:spLocks noGrp="1"/>
          </p:cNvSpPr>
          <p:nvPr>
            <p:ph idx="1"/>
          </p:nvPr>
        </p:nvSpPr>
        <p:spPr/>
        <p:txBody>
          <a:bodyPr/>
          <a:lstStyle/>
          <a:p>
            <a:r>
              <a:rPr lang="en-US" sz="2000" dirty="0"/>
              <a:t>1. What are the differences between abuse and neglect?​  What are some examples?</a:t>
            </a:r>
          </a:p>
          <a:p>
            <a:endParaRPr lang="en-US" sz="2000" dirty="0"/>
          </a:p>
          <a:p>
            <a:r>
              <a:rPr lang="en-US" sz="2000" dirty="0"/>
              <a:t>2. What can you do to reduce the likelihood of being abused?​</a:t>
            </a:r>
          </a:p>
          <a:p>
            <a:endParaRPr lang="en-US" sz="2000" dirty="0"/>
          </a:p>
          <a:p>
            <a:r>
              <a:rPr lang="en-US" sz="2000" dirty="0"/>
              <a:t>3. You loaned money to staff because they threatened to kick you out.  What can you do?​</a:t>
            </a:r>
          </a:p>
          <a:p>
            <a:endParaRPr lang="en-US" sz="2000" dirty="0"/>
          </a:p>
          <a:p>
            <a:r>
              <a:rPr lang="en-US" sz="2000" dirty="0"/>
              <a:t>4.  Why is it important to speak up if something isn't right or you suspect abuse, neglect, exploitation, or misappropriation of property?</a:t>
            </a:r>
          </a:p>
          <a:p>
            <a:pPr marL="0" indent="0">
              <a:buNone/>
            </a:pPr>
            <a:endParaRPr lang="en-US" sz="2000" dirty="0"/>
          </a:p>
          <a:p>
            <a:r>
              <a:rPr lang="en-US" sz="2000" dirty="0"/>
              <a:t>5. How can your Ombudsman program representative help</a:t>
            </a:r>
            <a:r>
              <a:rPr lang="en-US" dirty="0"/>
              <a:t>?</a:t>
            </a:r>
          </a:p>
          <a:p>
            <a:endParaRPr lang="en-US" dirty="0"/>
          </a:p>
        </p:txBody>
      </p:sp>
    </p:spTree>
    <p:extLst>
      <p:ext uri="{BB962C8B-B14F-4D97-AF65-F5344CB8AC3E}">
        <p14:creationId xmlns:p14="http://schemas.microsoft.com/office/powerpoint/2010/main" val="35599812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38DB6-6E62-4773-A58D-720BD112DBC7}"/>
              </a:ext>
            </a:extLst>
          </p:cNvPr>
          <p:cNvSpPr>
            <a:spLocks noGrp="1"/>
          </p:cNvSpPr>
          <p:nvPr>
            <p:ph type="title"/>
          </p:nvPr>
        </p:nvSpPr>
        <p:spPr/>
        <p:txBody>
          <a:bodyPr>
            <a:normAutofit/>
          </a:bodyPr>
          <a:lstStyle/>
          <a:p>
            <a:r>
              <a:rPr lang="en-US" sz="5400" b="1" dirty="0"/>
              <a:t>Questions?</a:t>
            </a:r>
          </a:p>
        </p:txBody>
      </p:sp>
      <p:sp>
        <p:nvSpPr>
          <p:cNvPr id="3" name="Text Placeholder 2">
            <a:extLst>
              <a:ext uri="{FF2B5EF4-FFF2-40B4-BE49-F238E27FC236}">
                <a16:creationId xmlns:a16="http://schemas.microsoft.com/office/drawing/2014/main" id="{14CA5A79-D063-42F5-AE75-F2083B611B7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7577655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resources</a:t>
            </a:r>
          </a:p>
        </p:txBody>
      </p:sp>
    </p:spTree>
    <p:extLst>
      <p:ext uri="{BB962C8B-B14F-4D97-AF65-F5344CB8AC3E}">
        <p14:creationId xmlns:p14="http://schemas.microsoft.com/office/powerpoint/2010/main" val="36351808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2377"/>
            <a:ext cx="8229600" cy="990600"/>
          </a:xfrm>
        </p:spPr>
        <p:txBody>
          <a:bodyPr/>
          <a:lstStyle/>
          <a:p>
            <a:r>
              <a:rPr lang="en-US" b="1" dirty="0"/>
              <a:t>Additional Information</a:t>
            </a:r>
          </a:p>
        </p:txBody>
      </p:sp>
      <p:sp>
        <p:nvSpPr>
          <p:cNvPr id="3" name="Content Placeholder 2"/>
          <p:cNvSpPr>
            <a:spLocks noGrp="1"/>
          </p:cNvSpPr>
          <p:nvPr>
            <p:ph idx="1"/>
          </p:nvPr>
        </p:nvSpPr>
        <p:spPr>
          <a:xfrm>
            <a:off x="457199" y="1402977"/>
            <a:ext cx="8525435" cy="5074023"/>
          </a:xfrm>
        </p:spPr>
        <p:txBody>
          <a:bodyPr/>
          <a:lstStyle/>
          <a:p>
            <a:r>
              <a:rPr lang="en-US" sz="2000" b="1" dirty="0"/>
              <a:t>The National Long-Term Care Ombudsman Resource Center (NORC):  </a:t>
            </a:r>
            <a:r>
              <a:rPr lang="en-US" sz="2000" b="1" dirty="0">
                <a:hlinkClick r:id="rId2"/>
              </a:rPr>
              <a:t>http://ltcombudsman.org/</a:t>
            </a:r>
            <a:r>
              <a:rPr lang="en-US" sz="2000" b="1" dirty="0"/>
              <a:t>​</a:t>
            </a:r>
          </a:p>
          <a:p>
            <a:pPr lvl="1"/>
            <a:r>
              <a:rPr lang="en-US" sz="1600" dirty="0"/>
              <a:t>NORC Abuse, Neglect, and Exploitation in LTC Facilities page-  </a:t>
            </a:r>
            <a:r>
              <a:rPr lang="en-US" sz="1600" dirty="0">
                <a:hlinkClick r:id="rId3"/>
              </a:rPr>
              <a:t>http://ltcombudsman.org/issues/abuse-neglect-and-exploitation-in-long-term-care-facilities</a:t>
            </a:r>
            <a:r>
              <a:rPr lang="en-US" sz="1600" dirty="0"/>
              <a:t> </a:t>
            </a:r>
          </a:p>
          <a:p>
            <a:pPr lvl="1"/>
            <a:r>
              <a:rPr lang="en-US" sz="1600" dirty="0"/>
              <a:t>NORC Nursing Homes page- </a:t>
            </a:r>
            <a:r>
              <a:rPr lang="en-US" sz="1600" dirty="0">
                <a:hlinkClick r:id="rId4"/>
              </a:rPr>
              <a:t>http://ltcombudsman.org/nursing-homes</a:t>
            </a:r>
            <a:r>
              <a:rPr lang="en-US" sz="1600" dirty="0"/>
              <a:t> </a:t>
            </a:r>
          </a:p>
          <a:p>
            <a:pPr lvl="1"/>
            <a:r>
              <a:rPr lang="en-US" sz="1600" dirty="0"/>
              <a:t>NORC Federal Nursing Home Regulations page- </a:t>
            </a:r>
            <a:r>
              <a:rPr lang="en-US" sz="1600" dirty="0">
                <a:hlinkClick r:id="rId5"/>
              </a:rPr>
              <a:t>http://ltcombudsman.org/library/fed_laws/federal-nursing-home-regulations</a:t>
            </a:r>
            <a:r>
              <a:rPr lang="en-US" sz="1600" dirty="0"/>
              <a:t> </a:t>
            </a:r>
          </a:p>
          <a:p>
            <a:pPr lvl="1"/>
            <a:r>
              <a:rPr lang="en-US" sz="1600" dirty="0"/>
              <a:t>​Locate and Learn about the Long-Term Care Ombudsman Program:  </a:t>
            </a:r>
            <a:r>
              <a:rPr lang="en-US" sz="1600" dirty="0">
                <a:hlinkClick r:id="rId6"/>
              </a:rPr>
              <a:t>http://theconsumervoice.org/get_help</a:t>
            </a:r>
            <a:endParaRPr lang="en-US" sz="1600" dirty="0"/>
          </a:p>
          <a:p>
            <a:pPr marL="0" indent="0">
              <a:buNone/>
            </a:pPr>
            <a:endParaRPr lang="en-US" sz="1200" dirty="0"/>
          </a:p>
          <a:p>
            <a:r>
              <a:rPr lang="en-US" sz="2000" b="1" dirty="0"/>
              <a:t>The National Consumer Voice for Quality Long-Term Care (Consumer Voice) </a:t>
            </a:r>
            <a:r>
              <a:rPr lang="en-US" sz="2000" b="1" dirty="0">
                <a:hlinkClick r:id="rId7"/>
              </a:rPr>
              <a:t>www.theconsumervoice.org</a:t>
            </a:r>
            <a:r>
              <a:rPr lang="en-US" sz="2000" b="1" dirty="0"/>
              <a:t> </a:t>
            </a:r>
            <a:endParaRPr lang="en-US" sz="1000" b="1" dirty="0"/>
          </a:p>
          <a:p>
            <a:pPr lvl="1"/>
            <a:r>
              <a:rPr lang="en-US" sz="1600" dirty="0"/>
              <a:t>Consumer Voice Nursing Home Residents page- </a:t>
            </a:r>
            <a:r>
              <a:rPr lang="en-US" sz="1600" dirty="0">
                <a:hlinkClick r:id="rId8"/>
              </a:rPr>
              <a:t>http://theconsumervoice.org/issues/recipients/nursing-home-residents</a:t>
            </a:r>
            <a:r>
              <a:rPr lang="en-US" sz="1600" dirty="0"/>
              <a:t> </a:t>
            </a:r>
          </a:p>
          <a:p>
            <a:pPr lvl="1"/>
            <a:r>
              <a:rPr lang="en-US" sz="1600" dirty="0"/>
              <a:t>Consumer Voice Federal Nursing Home Regulations page- </a:t>
            </a:r>
            <a:r>
              <a:rPr lang="en-US" sz="1600" dirty="0">
                <a:hlinkClick r:id="rId9"/>
              </a:rPr>
              <a:t>http://theconsumervoice.org/issues/issue_details/proposed-revisions-to-the-federal-nursing-home-regulations</a:t>
            </a:r>
            <a:r>
              <a:rPr lang="en-US" sz="1600" dirty="0"/>
              <a:t> </a:t>
            </a:r>
          </a:p>
          <a:p>
            <a:pPr marL="274637" lvl="1" indent="0">
              <a:buNone/>
            </a:pPr>
            <a:endParaRPr lang="en-US" sz="1600" dirty="0"/>
          </a:p>
          <a:p>
            <a:endParaRPr lang="en-US" sz="2000" dirty="0"/>
          </a:p>
          <a:p>
            <a:endParaRPr lang="en-US" dirty="0"/>
          </a:p>
          <a:p>
            <a:endParaRPr lang="en-US" dirty="0"/>
          </a:p>
          <a:p>
            <a:endParaRPr lang="en-US" dirty="0"/>
          </a:p>
        </p:txBody>
      </p:sp>
    </p:spTree>
    <p:extLst>
      <p:ext uri="{BB962C8B-B14F-4D97-AF65-F5344CB8AC3E}">
        <p14:creationId xmlns:p14="http://schemas.microsoft.com/office/powerpoint/2010/main" val="33710659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Additional Information</a:t>
            </a:r>
          </a:p>
        </p:txBody>
      </p:sp>
      <p:sp>
        <p:nvSpPr>
          <p:cNvPr id="3" name="Content Placeholder 2"/>
          <p:cNvSpPr>
            <a:spLocks noGrp="1"/>
          </p:cNvSpPr>
          <p:nvPr>
            <p:ph idx="1"/>
          </p:nvPr>
        </p:nvSpPr>
        <p:spPr/>
        <p:txBody>
          <a:bodyPr/>
          <a:lstStyle/>
          <a:p>
            <a:pPr marL="274637" lvl="1" indent="0">
              <a:buNone/>
            </a:pPr>
            <a:endParaRPr lang="en-US" dirty="0"/>
          </a:p>
          <a:p>
            <a:r>
              <a:rPr lang="en-US" sz="2200" dirty="0"/>
              <a:t>Department of Justice Elder Justice Initiative: </a:t>
            </a:r>
            <a:r>
              <a:rPr lang="en-US" sz="2200" dirty="0">
                <a:hlinkClick r:id="rId2"/>
              </a:rPr>
              <a:t>https://www.justice.gov/elderjustice</a:t>
            </a:r>
            <a:r>
              <a:rPr lang="en-US" sz="2200" dirty="0"/>
              <a:t>​</a:t>
            </a:r>
          </a:p>
          <a:p>
            <a:endParaRPr lang="en-US" sz="2200" dirty="0"/>
          </a:p>
          <a:p>
            <a:r>
              <a:rPr lang="en-US" sz="2200" dirty="0"/>
              <a:t>National Center on Elder Abuse (NCEA): </a:t>
            </a:r>
          </a:p>
          <a:p>
            <a:pPr marL="0" indent="0">
              <a:buNone/>
            </a:pPr>
            <a:r>
              <a:rPr lang="en-US" sz="2200" dirty="0"/>
              <a:t>   </a:t>
            </a:r>
            <a:r>
              <a:rPr lang="en-US" sz="2200" dirty="0">
                <a:hlinkClick r:id="rId3"/>
              </a:rPr>
              <a:t>https://ncea.acl.gov</a:t>
            </a:r>
            <a:r>
              <a:rPr lang="en-US" sz="2200" dirty="0"/>
              <a:t> or call 1-855-500-3537</a:t>
            </a:r>
          </a:p>
          <a:p>
            <a:pPr marL="274637" lvl="1" indent="0">
              <a:buNone/>
            </a:pPr>
            <a:endParaRPr lang="en-US" dirty="0"/>
          </a:p>
          <a:p>
            <a:endParaRPr lang="en-US" dirty="0"/>
          </a:p>
        </p:txBody>
      </p:sp>
    </p:spTree>
    <p:extLst>
      <p:ext uri="{BB962C8B-B14F-4D97-AF65-F5344CB8AC3E}">
        <p14:creationId xmlns:p14="http://schemas.microsoft.com/office/powerpoint/2010/main" val="39209973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D6AF1-DE08-4343-A361-1EFA0F8FB37C}"/>
              </a:ext>
            </a:extLst>
          </p:cNvPr>
          <p:cNvSpPr>
            <a:spLocks noGrp="1"/>
          </p:cNvSpPr>
          <p:nvPr>
            <p:ph type="title"/>
          </p:nvPr>
        </p:nvSpPr>
        <p:spPr/>
        <p:txBody>
          <a:bodyPr>
            <a:noAutofit/>
          </a:bodyPr>
          <a:lstStyle/>
          <a:p>
            <a:r>
              <a:rPr lang="en-US" sz="3300" b="1" dirty="0"/>
              <a:t>Resources to Share with Residents and Family Members</a:t>
            </a:r>
          </a:p>
        </p:txBody>
      </p:sp>
      <p:pic>
        <p:nvPicPr>
          <p:cNvPr id="5" name="Content Placeholder 4">
            <a:extLst>
              <a:ext uri="{FF2B5EF4-FFF2-40B4-BE49-F238E27FC236}">
                <a16:creationId xmlns:a16="http://schemas.microsoft.com/office/drawing/2014/main" id="{1FE7B5CA-FD57-483F-AA77-717E3DA6A536}"/>
              </a:ext>
            </a:extLst>
          </p:cNvPr>
          <p:cNvPicPr>
            <a:picLocks noGrp="1" noChangeAspect="1"/>
          </p:cNvPicPr>
          <p:nvPr>
            <p:ph sz="half" idx="1"/>
          </p:nvPr>
        </p:nvPicPr>
        <p:blipFill>
          <a:blip r:embed="rId2"/>
          <a:stretch>
            <a:fillRect/>
          </a:stretch>
        </p:blipFill>
        <p:spPr>
          <a:xfrm>
            <a:off x="673405" y="1641101"/>
            <a:ext cx="3606190" cy="4718050"/>
          </a:xfrm>
          <a:prstGeom prst="rect">
            <a:avLst/>
          </a:prstGeom>
        </p:spPr>
      </p:pic>
      <p:pic>
        <p:nvPicPr>
          <p:cNvPr id="6" name="Content Placeholder 5">
            <a:extLst>
              <a:ext uri="{FF2B5EF4-FFF2-40B4-BE49-F238E27FC236}">
                <a16:creationId xmlns:a16="http://schemas.microsoft.com/office/drawing/2014/main" id="{CD5CFF4D-BD38-40F5-900A-4D8BCB14EC83}"/>
              </a:ext>
            </a:extLst>
          </p:cNvPr>
          <p:cNvPicPr>
            <a:picLocks noGrp="1" noChangeAspect="1"/>
          </p:cNvPicPr>
          <p:nvPr>
            <p:ph sz="half" idx="2"/>
          </p:nvPr>
        </p:nvPicPr>
        <p:blipFill>
          <a:blip r:embed="rId3"/>
          <a:stretch>
            <a:fillRect/>
          </a:stretch>
        </p:blipFill>
        <p:spPr>
          <a:xfrm>
            <a:off x="4678185" y="1524000"/>
            <a:ext cx="3978629" cy="4718050"/>
          </a:xfrm>
          <a:prstGeom prst="rect">
            <a:avLst/>
          </a:prstGeom>
        </p:spPr>
      </p:pic>
      <p:sp>
        <p:nvSpPr>
          <p:cNvPr id="7" name="TextBox 6">
            <a:extLst>
              <a:ext uri="{FF2B5EF4-FFF2-40B4-BE49-F238E27FC236}">
                <a16:creationId xmlns:a16="http://schemas.microsoft.com/office/drawing/2014/main" id="{8AC8AB7F-9175-4982-8C10-FA14051BC7C6}"/>
              </a:ext>
            </a:extLst>
          </p:cNvPr>
          <p:cNvSpPr txBox="1"/>
          <p:nvPr/>
        </p:nvSpPr>
        <p:spPr>
          <a:xfrm>
            <a:off x="282388" y="6426386"/>
            <a:ext cx="4395797" cy="461665"/>
          </a:xfrm>
          <a:prstGeom prst="rect">
            <a:avLst/>
          </a:prstGeom>
          <a:noFill/>
        </p:spPr>
        <p:txBody>
          <a:bodyPr wrap="square" rtlCol="0">
            <a:spAutoFit/>
          </a:bodyPr>
          <a:lstStyle/>
          <a:p>
            <a:r>
              <a:rPr lang="en-US" sz="1200" dirty="0">
                <a:hlinkClick r:id="rId4"/>
              </a:rPr>
              <a:t>http://ltcombudsman.org/uploads/files/library/long-term-care-ombudsman-program-what-you-must-know.pdf</a:t>
            </a:r>
            <a:r>
              <a:rPr lang="en-US" sz="1200" dirty="0"/>
              <a:t> </a:t>
            </a:r>
          </a:p>
        </p:txBody>
      </p:sp>
      <p:sp>
        <p:nvSpPr>
          <p:cNvPr id="8" name="TextBox 7">
            <a:extLst>
              <a:ext uri="{FF2B5EF4-FFF2-40B4-BE49-F238E27FC236}">
                <a16:creationId xmlns:a16="http://schemas.microsoft.com/office/drawing/2014/main" id="{8156540D-3BE4-4163-83A7-B9C567771016}"/>
              </a:ext>
            </a:extLst>
          </p:cNvPr>
          <p:cNvSpPr txBox="1"/>
          <p:nvPr/>
        </p:nvSpPr>
        <p:spPr>
          <a:xfrm>
            <a:off x="4814047" y="6359151"/>
            <a:ext cx="3872753" cy="461665"/>
          </a:xfrm>
          <a:prstGeom prst="rect">
            <a:avLst/>
          </a:prstGeom>
          <a:noFill/>
        </p:spPr>
        <p:txBody>
          <a:bodyPr wrap="square" rtlCol="0">
            <a:spAutoFit/>
          </a:bodyPr>
          <a:lstStyle/>
          <a:p>
            <a:r>
              <a:rPr lang="en-US" sz="1200" dirty="0">
                <a:hlinkClick r:id="rId5"/>
              </a:rPr>
              <a:t>http://theconsumervoice.org/uploads/files/issues/rrm-factsheet-large-font-508-compliant.pdf</a:t>
            </a:r>
            <a:r>
              <a:rPr lang="en-US" sz="1200" dirty="0"/>
              <a:t> </a:t>
            </a:r>
          </a:p>
        </p:txBody>
      </p:sp>
    </p:spTree>
    <p:extLst>
      <p:ext uri="{BB962C8B-B14F-4D97-AF65-F5344CB8AC3E}">
        <p14:creationId xmlns:p14="http://schemas.microsoft.com/office/powerpoint/2010/main" val="23344480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01C01-766D-4DEE-8C7F-B818301CB327}"/>
              </a:ext>
            </a:extLst>
          </p:cNvPr>
          <p:cNvSpPr>
            <a:spLocks noGrp="1"/>
          </p:cNvSpPr>
          <p:nvPr>
            <p:ph type="title"/>
          </p:nvPr>
        </p:nvSpPr>
        <p:spPr/>
        <p:txBody>
          <a:bodyPr>
            <a:noAutofit/>
          </a:bodyPr>
          <a:lstStyle/>
          <a:p>
            <a:r>
              <a:rPr lang="en-US" sz="3300" b="1" dirty="0"/>
              <a:t>Resources to Share with Residents and Family Members</a:t>
            </a:r>
            <a:endParaRPr lang="en-US" sz="3300" dirty="0"/>
          </a:p>
        </p:txBody>
      </p:sp>
      <p:pic>
        <p:nvPicPr>
          <p:cNvPr id="5" name="Content Placeholder 4">
            <a:extLst>
              <a:ext uri="{FF2B5EF4-FFF2-40B4-BE49-F238E27FC236}">
                <a16:creationId xmlns:a16="http://schemas.microsoft.com/office/drawing/2014/main" id="{E06D90F2-BE8E-44C0-A417-CAFD8FE41D47}"/>
              </a:ext>
            </a:extLst>
          </p:cNvPr>
          <p:cNvPicPr>
            <a:picLocks noGrp="1" noChangeAspect="1"/>
          </p:cNvPicPr>
          <p:nvPr>
            <p:ph sz="half" idx="1"/>
          </p:nvPr>
        </p:nvPicPr>
        <p:blipFill>
          <a:blip r:embed="rId2"/>
          <a:stretch>
            <a:fillRect/>
          </a:stretch>
        </p:blipFill>
        <p:spPr>
          <a:xfrm>
            <a:off x="665385" y="1673225"/>
            <a:ext cx="3622229" cy="4718050"/>
          </a:xfrm>
          <a:prstGeom prst="rect">
            <a:avLst/>
          </a:prstGeom>
        </p:spPr>
      </p:pic>
      <p:pic>
        <p:nvPicPr>
          <p:cNvPr id="6" name="Content Placeholder 5">
            <a:extLst>
              <a:ext uri="{FF2B5EF4-FFF2-40B4-BE49-F238E27FC236}">
                <a16:creationId xmlns:a16="http://schemas.microsoft.com/office/drawing/2014/main" id="{FEA013E2-0D56-4266-9EDD-7D0A6575DDB7}"/>
              </a:ext>
            </a:extLst>
          </p:cNvPr>
          <p:cNvPicPr>
            <a:picLocks noGrp="1" noChangeAspect="1"/>
          </p:cNvPicPr>
          <p:nvPr>
            <p:ph sz="half" idx="2"/>
          </p:nvPr>
        </p:nvPicPr>
        <p:blipFill>
          <a:blip r:embed="rId3"/>
          <a:stretch>
            <a:fillRect/>
          </a:stretch>
        </p:blipFill>
        <p:spPr>
          <a:xfrm>
            <a:off x="4892941" y="1673225"/>
            <a:ext cx="3549117" cy="4718050"/>
          </a:xfrm>
          <a:prstGeom prst="rect">
            <a:avLst/>
          </a:prstGeom>
        </p:spPr>
      </p:pic>
      <p:sp>
        <p:nvSpPr>
          <p:cNvPr id="7" name="TextBox 6">
            <a:extLst>
              <a:ext uri="{FF2B5EF4-FFF2-40B4-BE49-F238E27FC236}">
                <a16:creationId xmlns:a16="http://schemas.microsoft.com/office/drawing/2014/main" id="{0B25C6FC-A1AF-4877-A0FE-248F72785A4B}"/>
              </a:ext>
            </a:extLst>
          </p:cNvPr>
          <p:cNvSpPr txBox="1"/>
          <p:nvPr/>
        </p:nvSpPr>
        <p:spPr>
          <a:xfrm>
            <a:off x="228600" y="6391275"/>
            <a:ext cx="4059014" cy="461665"/>
          </a:xfrm>
          <a:prstGeom prst="rect">
            <a:avLst/>
          </a:prstGeom>
          <a:noFill/>
        </p:spPr>
        <p:txBody>
          <a:bodyPr wrap="square" rtlCol="0">
            <a:spAutoFit/>
          </a:bodyPr>
          <a:lstStyle/>
          <a:p>
            <a:r>
              <a:rPr lang="en-US" sz="1200" dirty="0">
                <a:hlinkClick r:id="rId4"/>
              </a:rPr>
              <a:t>http://ltcombudsman.org/uploads/files/issues/nh-consumer.pdf</a:t>
            </a:r>
            <a:r>
              <a:rPr lang="en-US" sz="1200" dirty="0"/>
              <a:t> </a:t>
            </a:r>
          </a:p>
        </p:txBody>
      </p:sp>
      <p:sp>
        <p:nvSpPr>
          <p:cNvPr id="8" name="TextBox 7">
            <a:extLst>
              <a:ext uri="{FF2B5EF4-FFF2-40B4-BE49-F238E27FC236}">
                <a16:creationId xmlns:a16="http://schemas.microsoft.com/office/drawing/2014/main" id="{4FFEE077-1F62-4443-AD4C-3621B9F25CF5}"/>
              </a:ext>
            </a:extLst>
          </p:cNvPr>
          <p:cNvSpPr txBox="1"/>
          <p:nvPr/>
        </p:nvSpPr>
        <p:spPr>
          <a:xfrm>
            <a:off x="4892941" y="6391275"/>
            <a:ext cx="4130035" cy="461665"/>
          </a:xfrm>
          <a:prstGeom prst="rect">
            <a:avLst/>
          </a:prstGeom>
          <a:noFill/>
        </p:spPr>
        <p:txBody>
          <a:bodyPr wrap="square" rtlCol="0">
            <a:spAutoFit/>
          </a:bodyPr>
          <a:lstStyle/>
          <a:p>
            <a:r>
              <a:rPr lang="en-US" sz="1200" dirty="0">
                <a:hlinkClick r:id="rId5"/>
              </a:rPr>
              <a:t>http://ltcombudsman.org/uploads/files/issues/nh-family-member.pdf</a:t>
            </a:r>
            <a:r>
              <a:rPr lang="en-US" sz="1200" dirty="0"/>
              <a:t> </a:t>
            </a:r>
          </a:p>
        </p:txBody>
      </p:sp>
    </p:spTree>
    <p:extLst>
      <p:ext uri="{BB962C8B-B14F-4D97-AF65-F5344CB8AC3E}">
        <p14:creationId xmlns:p14="http://schemas.microsoft.com/office/powerpoint/2010/main" val="27443513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69" name="Picture 4" descr="NORClogo"/>
          <p:cNvPicPr>
            <a:picLocks noChangeAspect="1" noChangeArrowheads="1"/>
          </p:cNvPicPr>
          <p:nvPr/>
        </p:nvPicPr>
        <p:blipFill>
          <a:blip r:embed="rId3" cstate="print"/>
          <a:srcRect/>
          <a:stretch>
            <a:fillRect/>
          </a:stretch>
        </p:blipFill>
        <p:spPr bwMode="auto">
          <a:xfrm>
            <a:off x="228600" y="428626"/>
            <a:ext cx="8686800" cy="1400175"/>
          </a:xfrm>
          <a:prstGeom prst="rect">
            <a:avLst/>
          </a:prstGeom>
          <a:noFill/>
          <a:ln w="9525">
            <a:noFill/>
            <a:miter lim="800000"/>
            <a:headEnd/>
            <a:tailEnd/>
          </a:ln>
        </p:spPr>
      </p:pic>
      <p:sp>
        <p:nvSpPr>
          <p:cNvPr id="58370" name="TextBox 3"/>
          <p:cNvSpPr txBox="1">
            <a:spLocks noChangeArrowheads="1"/>
          </p:cNvSpPr>
          <p:nvPr/>
        </p:nvSpPr>
        <p:spPr bwMode="auto">
          <a:xfrm>
            <a:off x="179512" y="1828801"/>
            <a:ext cx="8784976" cy="5878532"/>
          </a:xfrm>
          <a:prstGeom prst="rect">
            <a:avLst/>
          </a:prstGeom>
          <a:noFill/>
          <a:ln w="9525">
            <a:noFill/>
            <a:miter lim="800000"/>
            <a:headEnd/>
            <a:tailEnd/>
          </a:ln>
        </p:spPr>
        <p:txBody>
          <a:bodyPr wrap="square">
            <a:prstTxWarp prst="textNoShape">
              <a:avLst/>
            </a:prstTxWarp>
            <a:spAutoFit/>
          </a:bodyPr>
          <a:lstStyle/>
          <a:p>
            <a:pPr algn="ctr"/>
            <a:endParaRPr lang="en-US" sz="2200" b="1" dirty="0"/>
          </a:p>
          <a:p>
            <a:pPr algn="ctr"/>
            <a:endParaRPr lang="en-US" sz="2200" b="1" dirty="0"/>
          </a:p>
          <a:p>
            <a:pPr algn="ctr"/>
            <a:endParaRPr lang="en-US" sz="2200" b="1" dirty="0"/>
          </a:p>
          <a:p>
            <a:pPr algn="ctr"/>
            <a:r>
              <a:rPr lang="en-US" sz="2800" b="1" dirty="0"/>
              <a:t>The National Long-Term Care </a:t>
            </a:r>
          </a:p>
          <a:p>
            <a:pPr algn="ctr"/>
            <a:r>
              <a:rPr lang="en-US" sz="2800" b="1" dirty="0"/>
              <a:t>Ombudsman Resource Center (NORC)</a:t>
            </a:r>
          </a:p>
          <a:p>
            <a:pPr algn="ctr"/>
            <a:r>
              <a:rPr lang="en-US" sz="2000" dirty="0">
                <a:hlinkClick r:id="rId4"/>
              </a:rPr>
              <a:t>www.ltcombudsman.org</a:t>
            </a:r>
            <a:endParaRPr lang="en-US" sz="2000" dirty="0"/>
          </a:p>
          <a:p>
            <a:pPr algn="ctr"/>
            <a:endParaRPr lang="en-US" sz="2000" dirty="0"/>
          </a:p>
          <a:p>
            <a:pPr algn="ctr"/>
            <a:endParaRPr lang="en-US" sz="2000" dirty="0"/>
          </a:p>
          <a:p>
            <a:pPr algn="ctr"/>
            <a:endParaRPr lang="en-US" sz="2000" dirty="0"/>
          </a:p>
          <a:p>
            <a:pPr algn="ctr"/>
            <a:endParaRPr lang="en-US" sz="2000" dirty="0"/>
          </a:p>
          <a:p>
            <a:pPr algn="ctr"/>
            <a:endParaRPr lang="en-US" sz="2000" dirty="0"/>
          </a:p>
          <a:p>
            <a:pPr algn="ctr"/>
            <a:r>
              <a:rPr lang="en-US" sz="1600" dirty="0"/>
              <a:t>This project was supported, in part, by grant number 90OM002,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p>
          <a:p>
            <a:endParaRPr lang="en-US" sz="1800" dirty="0"/>
          </a:p>
          <a:p>
            <a:endParaRPr lang="en-US" sz="1800" dirty="0"/>
          </a:p>
          <a:p>
            <a:endParaRPr lang="en-US" sz="1800" dirty="0"/>
          </a:p>
        </p:txBody>
      </p:sp>
    </p:spTree>
    <p:extLst>
      <p:ext uri="{BB962C8B-B14F-4D97-AF65-F5344CB8AC3E}">
        <p14:creationId xmlns:p14="http://schemas.microsoft.com/office/powerpoint/2010/main" val="3439501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p:txBody>
          <a:bodyPr/>
          <a:lstStyle/>
          <a:p>
            <a:r>
              <a:rPr lang="en-US" b="1" dirty="0">
                <a:cs typeface="Arial"/>
              </a:rPr>
              <a:t>Abuse in Long-Term Care</a:t>
            </a:r>
            <a:endParaRPr lang="en-US" b="1" dirty="0"/>
          </a:p>
        </p:txBody>
      </p:sp>
      <p:sp>
        <p:nvSpPr>
          <p:cNvPr id="3" name="Content Placeholder 2"/>
          <p:cNvSpPr>
            <a:spLocks noGrp="1"/>
          </p:cNvSpPr>
          <p:nvPr>
            <p:ph idx="1"/>
            <p:extLst/>
          </p:nvPr>
        </p:nvSpPr>
        <p:spPr/>
        <p:txBody>
          <a:bodyPr/>
          <a:lstStyle/>
          <a:p>
            <a:r>
              <a:rPr lang="en-US" dirty="0">
                <a:solidFill>
                  <a:schemeClr val="bg2">
                    <a:lumMod val="10000"/>
                  </a:schemeClr>
                </a:solidFill>
                <a:cs typeface="Arial"/>
              </a:rPr>
              <a:t>Reporting abuse is critical.  Reporting allegations of abuse offers the resident added supports and protections, ensures an investigation and corrective and punitive actions, if indicated.</a:t>
            </a:r>
            <a:endParaRPr dirty="0">
              <a:solidFill>
                <a:schemeClr val="bg2">
                  <a:lumMod val="10000"/>
                </a:schemeClr>
              </a:solidFill>
              <a:cs typeface="Arial"/>
            </a:endParaRPr>
          </a:p>
          <a:p>
            <a:pPr marL="0" indent="0">
              <a:buNone/>
            </a:pPr>
            <a:endParaRPr lang="en-US" dirty="0">
              <a:solidFill>
                <a:schemeClr val="bg2">
                  <a:lumMod val="10000"/>
                </a:schemeClr>
              </a:solidFill>
              <a:cs typeface="Arial"/>
            </a:endParaRPr>
          </a:p>
          <a:p>
            <a:pPr marL="182245" indent="-182245"/>
            <a:r>
              <a:rPr lang="en-US" dirty="0">
                <a:solidFill>
                  <a:schemeClr val="bg2">
                    <a:lumMod val="10000"/>
                  </a:schemeClr>
                </a:solidFill>
                <a:cs typeface="Arial"/>
              </a:rPr>
              <a:t>You are not alone. Your Ombudsman program representative is your advocate and partner in educating, preventing and helping you to report abuse, neglect, and exploitation.</a:t>
            </a:r>
            <a:endParaRPr dirty="0">
              <a:solidFill>
                <a:schemeClr val="bg2">
                  <a:lumMod val="10000"/>
                </a:schemeClr>
              </a:solidFill>
              <a:cs typeface="Arial"/>
            </a:endParaRPr>
          </a:p>
          <a:p>
            <a:pPr marL="182245" indent="-182245"/>
            <a:endParaRPr lang="en-US" dirty="0">
              <a:cs typeface="Arial"/>
            </a:endParaRPr>
          </a:p>
        </p:txBody>
      </p:sp>
    </p:spTree>
    <p:extLst>
      <p:ext uri="{BB962C8B-B14F-4D97-AF65-F5344CB8AC3E}">
        <p14:creationId xmlns:p14="http://schemas.microsoft.com/office/powerpoint/2010/main" val="24435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2C253-7623-4200-92A3-F6DA6D823E59}"/>
              </a:ext>
            </a:extLst>
          </p:cNvPr>
          <p:cNvSpPr>
            <a:spLocks noGrp="1"/>
          </p:cNvSpPr>
          <p:nvPr>
            <p:ph type="title"/>
          </p:nvPr>
        </p:nvSpPr>
        <p:spPr>
          <a:xfrm>
            <a:off x="722313" y="1546412"/>
            <a:ext cx="7772400" cy="3016063"/>
          </a:xfrm>
        </p:spPr>
        <p:txBody>
          <a:bodyPr>
            <a:normAutofit fontScale="90000"/>
          </a:bodyPr>
          <a:lstStyle/>
          <a:p>
            <a:r>
              <a:rPr lang="en-US" b="1" dirty="0"/>
              <a:t>What is abuse, neglect, exploitation, and Misappropriation of Property?</a:t>
            </a:r>
          </a:p>
        </p:txBody>
      </p:sp>
      <p:sp>
        <p:nvSpPr>
          <p:cNvPr id="3" name="Text Placeholder 2">
            <a:extLst>
              <a:ext uri="{FF2B5EF4-FFF2-40B4-BE49-F238E27FC236}">
                <a16:creationId xmlns:a16="http://schemas.microsoft.com/office/drawing/2014/main" id="{24B58A7F-E31A-438A-8849-F806E1CA9A9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082649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p:txBody>
          <a:bodyPr>
            <a:normAutofit/>
          </a:bodyPr>
          <a:lstStyle/>
          <a:p>
            <a:r>
              <a:rPr lang="en-US" b="1" dirty="0">
                <a:solidFill>
                  <a:schemeClr val="tx1"/>
                </a:solidFill>
                <a:cs typeface="Arial"/>
              </a:rPr>
              <a:t>What is Abuse?</a:t>
            </a:r>
            <a:endParaRPr lang="en-US" b="1" dirty="0">
              <a:solidFill>
                <a:schemeClr val="tx1"/>
              </a:solidFill>
            </a:endParaRPr>
          </a:p>
        </p:txBody>
      </p:sp>
      <p:sp>
        <p:nvSpPr>
          <p:cNvPr id="3" name="Content Placeholder 2"/>
          <p:cNvSpPr>
            <a:spLocks noGrp="1"/>
          </p:cNvSpPr>
          <p:nvPr>
            <p:ph idx="1"/>
            <p:extLst/>
          </p:nvPr>
        </p:nvSpPr>
        <p:spPr>
          <a:xfrm>
            <a:off x="457200" y="1493520"/>
            <a:ext cx="8229600" cy="5201570"/>
          </a:xfrm>
        </p:spPr>
        <p:txBody>
          <a:bodyPr/>
          <a:lstStyle/>
          <a:p>
            <a:pPr marL="182245" indent="-182245"/>
            <a:r>
              <a:rPr lang="en-US" b="1" dirty="0">
                <a:solidFill>
                  <a:srgbClr val="000000"/>
                </a:solidFill>
                <a:cs typeface="Arial"/>
              </a:rPr>
              <a:t>Abuse </a:t>
            </a:r>
            <a:r>
              <a:rPr lang="en-US" dirty="0">
                <a:solidFill>
                  <a:srgbClr val="000000"/>
                </a:solidFill>
                <a:cs typeface="Arial"/>
              </a:rPr>
              <a:t>is the deliberate infliction of injury, unreasonable confinement, intimidation, or punishment which results in physical harm, pain, or mental anguish.  Abuse also includes the deprivation by an individual of goods or services that are necessary to attain or maintain physical, mental, and psychosocial well-being.*</a:t>
            </a:r>
            <a:endParaRPr lang="en-US" dirty="0">
              <a:cs typeface="Arial"/>
            </a:endParaRPr>
          </a:p>
          <a:p>
            <a:pPr marL="0" indent="0">
              <a:buNone/>
            </a:pPr>
            <a:endParaRPr lang="en-US" sz="1500" dirty="0">
              <a:solidFill>
                <a:srgbClr val="000000"/>
              </a:solidFill>
              <a:cs typeface="Arial"/>
            </a:endParaRPr>
          </a:p>
          <a:p>
            <a:pPr marL="182245" indent="-182245"/>
            <a:r>
              <a:rPr lang="en-US" dirty="0">
                <a:solidFill>
                  <a:srgbClr val="000000"/>
                </a:solidFill>
                <a:cs typeface="Arial"/>
              </a:rPr>
              <a:t>Abuse can be verbal, sexual, physical, or mental. It also includes abuse facilitated or enabled through the use of technology.  </a:t>
            </a:r>
            <a:endParaRPr dirty="0">
              <a:cs typeface="Arial"/>
            </a:endParaRPr>
          </a:p>
          <a:p>
            <a:pPr marL="0" indent="0">
              <a:buNone/>
            </a:pPr>
            <a:endParaRPr lang="en-US" sz="1500" dirty="0">
              <a:solidFill>
                <a:srgbClr val="000000"/>
              </a:solidFill>
              <a:cs typeface="Arial"/>
            </a:endParaRPr>
          </a:p>
          <a:p>
            <a:pPr marL="182245" indent="-182245"/>
            <a:r>
              <a:rPr lang="en-US" dirty="0">
                <a:solidFill>
                  <a:srgbClr val="000000"/>
                </a:solidFill>
                <a:cs typeface="Arial"/>
              </a:rPr>
              <a:t>It may be caused by staff members, family members, visitors, or other residents.</a:t>
            </a:r>
          </a:p>
          <a:p>
            <a:pPr marL="0" indent="0">
              <a:buNone/>
            </a:pPr>
            <a:endParaRPr lang="en-US" sz="800" dirty="0">
              <a:solidFill>
                <a:srgbClr val="000000"/>
              </a:solidFill>
              <a:cs typeface="Arial"/>
            </a:endParaRPr>
          </a:p>
          <a:p>
            <a:pPr marL="0" indent="0">
              <a:buNone/>
            </a:pPr>
            <a:r>
              <a:rPr lang="en-US" sz="1400" dirty="0">
                <a:solidFill>
                  <a:srgbClr val="000000"/>
                </a:solidFill>
                <a:cs typeface="Arial"/>
              </a:rPr>
              <a:t>*42 CFR 483.5</a:t>
            </a:r>
            <a:endParaRPr sz="1400" dirty="0">
              <a:cs typeface="Arial"/>
            </a:endParaRPr>
          </a:p>
          <a:p>
            <a:pPr marL="182245" indent="-182245"/>
            <a:endParaRPr lang="en-US" dirty="0">
              <a:cs typeface="Arial"/>
            </a:endParaRPr>
          </a:p>
        </p:txBody>
      </p:sp>
    </p:spTree>
    <p:extLst>
      <p:ext uri="{BB962C8B-B14F-4D97-AF65-F5344CB8AC3E}">
        <p14:creationId xmlns:p14="http://schemas.microsoft.com/office/powerpoint/2010/main" val="2435386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a:xfrm>
            <a:off x="293427" y="436728"/>
            <a:ext cx="8229600" cy="653955"/>
          </a:xfrm>
        </p:spPr>
        <p:txBody>
          <a:bodyPr>
            <a:normAutofit fontScale="90000"/>
          </a:bodyPr>
          <a:lstStyle/>
          <a:p>
            <a:r>
              <a:rPr lang="en-US" b="1" dirty="0">
                <a:solidFill>
                  <a:schemeClr val="tx1"/>
                </a:solidFill>
                <a:cs typeface="Arial"/>
              </a:rPr>
              <a:t>Types of Abuse</a:t>
            </a:r>
            <a:endParaRPr lang="en-US" b="1" dirty="0">
              <a:solidFill>
                <a:schemeClr val="tx1"/>
              </a:solidFill>
            </a:endParaRPr>
          </a:p>
        </p:txBody>
      </p:sp>
      <p:sp>
        <p:nvSpPr>
          <p:cNvPr id="3" name="Content Placeholder 2"/>
          <p:cNvSpPr>
            <a:spLocks noGrp="1"/>
          </p:cNvSpPr>
          <p:nvPr>
            <p:ph idx="1"/>
            <p:extLst/>
          </p:nvPr>
        </p:nvSpPr>
        <p:spPr>
          <a:xfrm>
            <a:off x="457199" y="1187355"/>
            <a:ext cx="8393373" cy="5289645"/>
          </a:xfrm>
        </p:spPr>
        <p:txBody>
          <a:bodyPr/>
          <a:lstStyle/>
          <a:p>
            <a:r>
              <a:rPr lang="en-US" sz="2200" b="1" dirty="0">
                <a:solidFill>
                  <a:srgbClr val="000000"/>
                </a:solidFill>
                <a:cs typeface="Arial"/>
              </a:rPr>
              <a:t>Physical abuse: </a:t>
            </a:r>
            <a:r>
              <a:rPr lang="en-US" sz="2200" dirty="0">
                <a:solidFill>
                  <a:srgbClr val="000000"/>
                </a:solidFill>
                <a:cs typeface="Arial"/>
              </a:rPr>
              <a:t>hitting, pinching, shoving, force-feeding, scratching, slapping, spitting, withholding care.</a:t>
            </a:r>
          </a:p>
          <a:p>
            <a:endParaRPr lang="en-US" sz="1200" dirty="0">
              <a:solidFill>
                <a:srgbClr val="000000"/>
              </a:solidFill>
              <a:cs typeface="Arial"/>
            </a:endParaRPr>
          </a:p>
          <a:p>
            <a:pPr marL="182245" indent="-182245"/>
            <a:r>
              <a:rPr lang="en-US" sz="2200" b="1" dirty="0">
                <a:solidFill>
                  <a:srgbClr val="000000"/>
                </a:solidFill>
                <a:cs typeface="Arial"/>
              </a:rPr>
              <a:t>Mental abuse: </a:t>
            </a:r>
            <a:r>
              <a:rPr lang="en-US" sz="2200" dirty="0">
                <a:solidFill>
                  <a:srgbClr val="000000"/>
                </a:solidFill>
              </a:rPr>
              <a:t>use of verbal or nonverbal conduct which causes or has the potential to cause the resident to experience humiliation, intimidation, fear, shame, agitation, or degradation. </a:t>
            </a:r>
          </a:p>
          <a:p>
            <a:pPr marL="182245" indent="-182245"/>
            <a:endParaRPr lang="en-US" sz="1200" b="1" dirty="0">
              <a:solidFill>
                <a:srgbClr val="000000"/>
              </a:solidFill>
              <a:cs typeface="Arial"/>
            </a:endParaRPr>
          </a:p>
          <a:p>
            <a:pPr marL="182245" indent="-182245"/>
            <a:r>
              <a:rPr lang="en-US" sz="2200" b="1" dirty="0">
                <a:solidFill>
                  <a:srgbClr val="000000"/>
                </a:solidFill>
                <a:cs typeface="Arial"/>
              </a:rPr>
              <a:t>Verbal abuse: </a:t>
            </a:r>
            <a:r>
              <a:rPr lang="en-US" sz="2200" dirty="0">
                <a:solidFill>
                  <a:srgbClr val="000000"/>
                </a:solidFill>
                <a:cs typeface="Arial"/>
              </a:rPr>
              <a:t>m</a:t>
            </a:r>
            <a:r>
              <a:rPr lang="en-US" sz="2200" dirty="0">
                <a:solidFill>
                  <a:srgbClr val="000000"/>
                </a:solidFill>
              </a:rPr>
              <a:t>ay be considered to be a type of mental abuse and includes the use of oral, written, or gestured communication, or sounds, to residents within hearing distance, regardless of age, ability to comprehend, or disability. </a:t>
            </a:r>
          </a:p>
          <a:p>
            <a:pPr marL="182245" indent="-182245"/>
            <a:endParaRPr lang="en-US" sz="1200" i="1" dirty="0">
              <a:solidFill>
                <a:srgbClr val="000000"/>
              </a:solidFill>
              <a:cs typeface="Arial"/>
            </a:endParaRPr>
          </a:p>
          <a:p>
            <a:pPr marL="182245" indent="-182245"/>
            <a:r>
              <a:rPr lang="en-US" sz="2200" b="1" dirty="0">
                <a:solidFill>
                  <a:srgbClr val="000000"/>
                </a:solidFill>
                <a:cs typeface="Arial"/>
              </a:rPr>
              <a:t>Sexual abuse: </a:t>
            </a:r>
            <a:r>
              <a:rPr lang="en-US" sz="2200" dirty="0">
                <a:solidFill>
                  <a:srgbClr val="000000"/>
                </a:solidFill>
                <a:cs typeface="Arial"/>
              </a:rPr>
              <a:t>non-consensual sexual contact of any type with a resident, including rape, improper touching, forcing a resident to perform sexual acts or taking pictures of a resident who is partly or fully undressed.</a:t>
            </a:r>
            <a:endParaRPr sz="2200" dirty="0">
              <a:cs typeface="Arial"/>
            </a:endParaRPr>
          </a:p>
        </p:txBody>
      </p:sp>
    </p:spTree>
    <p:extLst>
      <p:ext uri="{BB962C8B-B14F-4D97-AF65-F5344CB8AC3E}">
        <p14:creationId xmlns:p14="http://schemas.microsoft.com/office/powerpoint/2010/main" val="588678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nvPr>
        </p:nvSpPr>
        <p:spPr/>
        <p:txBody>
          <a:bodyPr vert="horz" lIns="91440" tIns="45720" rIns="91440" bIns="45720" rtlCol="0" anchor="ctr">
            <a:noAutofit/>
          </a:bodyPr>
          <a:lstStyle/>
          <a:p>
            <a:br>
              <a:rPr lang="en-US" dirty="0">
                <a:solidFill>
                  <a:schemeClr val="tx1"/>
                </a:solidFill>
              </a:rPr>
            </a:br>
            <a:r>
              <a:rPr lang="en-US" b="1" dirty="0">
                <a:cs typeface="Arial"/>
              </a:rPr>
              <a:t>Examples of Abuse</a:t>
            </a:r>
            <a:br>
              <a:rPr lang="en-US" dirty="0">
                <a:solidFill>
                  <a:schemeClr val="tx1"/>
                </a:solidFill>
              </a:rPr>
            </a:br>
            <a:endParaRPr lang="en-US" dirty="0"/>
          </a:p>
        </p:txBody>
      </p:sp>
      <p:sp>
        <p:nvSpPr>
          <p:cNvPr id="3" name="Content Placeholder 2"/>
          <p:cNvSpPr>
            <a:spLocks noGrp="1"/>
          </p:cNvSpPr>
          <p:nvPr>
            <p:ph idx="1"/>
            <p:extLst/>
          </p:nvPr>
        </p:nvSpPr>
        <p:spPr/>
        <p:txBody>
          <a:bodyPr/>
          <a:lstStyle/>
          <a:p>
            <a:pPr marL="182245" indent="-182245"/>
            <a:r>
              <a:rPr lang="en-US" b="1" dirty="0">
                <a:solidFill>
                  <a:schemeClr val="bg2">
                    <a:lumMod val="10000"/>
                  </a:schemeClr>
                </a:solidFill>
                <a:cs typeface="Arial"/>
              </a:rPr>
              <a:t>Improper use of chemical restraints- </a:t>
            </a:r>
            <a:r>
              <a:rPr lang="en-US" dirty="0">
                <a:solidFill>
                  <a:schemeClr val="bg2">
                    <a:lumMod val="10000"/>
                  </a:schemeClr>
                </a:solidFill>
                <a:cs typeface="Arial"/>
              </a:rPr>
              <a:t>residents with behavioral symptoms such as yelling, striking out or undressing in public are given drugs to control these actions.</a:t>
            </a:r>
          </a:p>
          <a:p>
            <a:pPr marL="0" indent="0">
              <a:buNone/>
            </a:pPr>
            <a:endParaRPr lang="en-US" dirty="0">
              <a:solidFill>
                <a:schemeClr val="bg2">
                  <a:lumMod val="10000"/>
                </a:schemeClr>
              </a:solidFill>
              <a:cs typeface="Arial"/>
            </a:endParaRPr>
          </a:p>
          <a:p>
            <a:pPr marL="182245" indent="-182245"/>
            <a:r>
              <a:rPr lang="en-US" b="1" dirty="0">
                <a:solidFill>
                  <a:schemeClr val="bg2">
                    <a:lumMod val="10000"/>
                  </a:schemeClr>
                </a:solidFill>
                <a:cs typeface="Arial"/>
              </a:rPr>
              <a:t>Improper use of physical restraints- </a:t>
            </a:r>
            <a:r>
              <a:rPr lang="en-US" dirty="0">
                <a:solidFill>
                  <a:schemeClr val="bg2">
                    <a:lumMod val="10000"/>
                  </a:schemeClr>
                </a:solidFill>
                <a:cs typeface="Arial"/>
              </a:rPr>
              <a:t>residents who are physically active are placed in recliners, wheelchairs, or beds from which they cannot exit.</a:t>
            </a:r>
            <a:endParaRPr dirty="0">
              <a:solidFill>
                <a:schemeClr val="bg2">
                  <a:lumMod val="10000"/>
                </a:schemeClr>
              </a:solidFill>
              <a:cs typeface="Arial"/>
            </a:endParaRPr>
          </a:p>
          <a:p>
            <a:pPr marL="0" indent="0">
              <a:buNone/>
            </a:pPr>
            <a:endParaRPr lang="en-US" dirty="0">
              <a:solidFill>
                <a:schemeClr val="bg2">
                  <a:lumMod val="10000"/>
                </a:schemeClr>
              </a:solidFill>
              <a:cs typeface="Arial"/>
            </a:endParaRPr>
          </a:p>
          <a:p>
            <a:pPr marL="182245" indent="-182245"/>
            <a:r>
              <a:rPr lang="en-US" dirty="0">
                <a:solidFill>
                  <a:schemeClr val="bg2">
                    <a:lumMod val="10000"/>
                  </a:schemeClr>
                </a:solidFill>
                <a:cs typeface="Arial"/>
              </a:rPr>
              <a:t>Rough handling during caregiving, medication administration, or moving a resident;</a:t>
            </a:r>
            <a:endParaRPr dirty="0">
              <a:solidFill>
                <a:schemeClr val="bg2">
                  <a:lumMod val="10000"/>
                </a:schemeClr>
              </a:solidFill>
              <a:cs typeface="Arial"/>
            </a:endParaRPr>
          </a:p>
          <a:p>
            <a:pPr marL="182245" indent="-182245"/>
            <a:endParaRPr lang="en-US" dirty="0">
              <a:solidFill>
                <a:srgbClr val="000000"/>
              </a:solidFill>
              <a:cs typeface="Arial"/>
            </a:endParaRPr>
          </a:p>
          <a:p>
            <a:pPr marL="0" indent="0">
              <a:buNone/>
            </a:pPr>
            <a:endParaRPr lang="en-US" dirty="0">
              <a:solidFill>
                <a:srgbClr val="000000"/>
              </a:solidFill>
              <a:cs typeface="Arial"/>
            </a:endParaRPr>
          </a:p>
          <a:p>
            <a:pPr marL="182245" indent="-182245"/>
            <a:endParaRPr lang="en-US" dirty="0">
              <a:solidFill>
                <a:srgbClr val="000000"/>
              </a:solidFill>
              <a:cs typeface="Arial"/>
            </a:endParaRPr>
          </a:p>
          <a:p>
            <a:pPr marL="182245" indent="-182245"/>
            <a:endParaRPr lang="en-US" dirty="0">
              <a:cs typeface="Arial"/>
            </a:endParaRPr>
          </a:p>
        </p:txBody>
      </p:sp>
    </p:spTree>
    <p:extLst>
      <p:ext uri="{BB962C8B-B14F-4D97-AF65-F5344CB8AC3E}">
        <p14:creationId xmlns:p14="http://schemas.microsoft.com/office/powerpoint/2010/main" val="27214528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ORC">
      <a:dk1>
        <a:srgbClr val="002060"/>
      </a:dk1>
      <a:lt1>
        <a:sysClr val="window" lastClr="FFFFFF"/>
      </a:lt1>
      <a:dk2>
        <a:srgbClr val="002060"/>
      </a:dk2>
      <a:lt2>
        <a:srgbClr val="E3DED1"/>
      </a:lt2>
      <a:accent1>
        <a:srgbClr val="8AB833"/>
      </a:accent1>
      <a:accent2>
        <a:srgbClr val="8AB833"/>
      </a:accent2>
      <a:accent3>
        <a:srgbClr val="C0CF3A"/>
      </a:accent3>
      <a:accent4>
        <a:srgbClr val="029676"/>
      </a:accent4>
      <a:accent5>
        <a:srgbClr val="4AB5C4"/>
      </a:accent5>
      <a:accent6>
        <a:srgbClr val="0989B1"/>
      </a:accent6>
      <a:hlink>
        <a:srgbClr val="0000CC"/>
      </a:hlink>
      <a:folHlink>
        <a:srgbClr val="BA6906"/>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15051</TotalTime>
  <Words>2557</Words>
  <Application>Microsoft Office PowerPoint</Application>
  <PresentationFormat>On-screen Show (4:3)</PresentationFormat>
  <Paragraphs>427</Paragraphs>
  <Slides>48</Slides>
  <Notes>38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ＭＳ Ｐゴシック</vt:lpstr>
      <vt:lpstr>Arial</vt:lpstr>
      <vt:lpstr>Calibri</vt:lpstr>
      <vt:lpstr>Clarity</vt:lpstr>
      <vt:lpstr>Abuse, Neglect, Exploitation, and Misappropriation of Property in Nursing Homes</vt:lpstr>
      <vt:lpstr>Prevalence of Elder Abuse</vt:lpstr>
      <vt:lpstr>Abuse in Long-Term Care</vt:lpstr>
      <vt:lpstr>Abuse in Long-Term Care</vt:lpstr>
      <vt:lpstr>Abuse in Long-Term Care</vt:lpstr>
      <vt:lpstr>What is abuse, neglect, exploitation, and Misappropriation of Property?</vt:lpstr>
      <vt:lpstr>What is Abuse?</vt:lpstr>
      <vt:lpstr>Types of Abuse</vt:lpstr>
      <vt:lpstr> Examples of Abuse </vt:lpstr>
      <vt:lpstr>Examples of Abuse</vt:lpstr>
      <vt:lpstr>Signs of Abuse</vt:lpstr>
      <vt:lpstr>What to Do if Abuse is Occurring Right Now?</vt:lpstr>
      <vt:lpstr>If a Family Member or Friend Witnesses Abuse</vt:lpstr>
      <vt:lpstr>What is Neglect?</vt:lpstr>
      <vt:lpstr>Examples of Neglect</vt:lpstr>
      <vt:lpstr>Examples of Neglect</vt:lpstr>
      <vt:lpstr>What is Exploitation?</vt:lpstr>
      <vt:lpstr>  What is Misappropriation of Resident Property?  </vt:lpstr>
      <vt:lpstr>Preventing abuse</vt:lpstr>
      <vt:lpstr>Prevention:  Know and Exercise Resident Rights*</vt:lpstr>
      <vt:lpstr>Prevention:  Get to Know the Long-Term Care Ombudsman Program</vt:lpstr>
      <vt:lpstr>Prevention:  Get to Know the Long-Term Care Ombudsman Program </vt:lpstr>
      <vt:lpstr>PowerPoint Presentation</vt:lpstr>
      <vt:lpstr>Prevention:  If You Are a Resident</vt:lpstr>
      <vt:lpstr>Prevention:  If You Are a Resident</vt:lpstr>
      <vt:lpstr>Prevention:  If You Are a Resident</vt:lpstr>
      <vt:lpstr>Prevention:   If You Are a Family Member or Friend</vt:lpstr>
      <vt:lpstr>What are Nursing Homes Required to Do?</vt:lpstr>
      <vt:lpstr>What are Nursing Homes Required to Do?</vt:lpstr>
      <vt:lpstr>To Recap- How to Prevent Abuse</vt:lpstr>
      <vt:lpstr>Seek help and report</vt:lpstr>
      <vt:lpstr>Report, It's Important!</vt:lpstr>
      <vt:lpstr>How to Report</vt:lpstr>
      <vt:lpstr>How to Report</vt:lpstr>
      <vt:lpstr>Seek Help and Report</vt:lpstr>
      <vt:lpstr>Seek Help and Report:  Other Agencies</vt:lpstr>
      <vt:lpstr>After Reporting</vt:lpstr>
      <vt:lpstr>After Reporting</vt:lpstr>
      <vt:lpstr>What about Retaliation?</vt:lpstr>
      <vt:lpstr>Discussion Questions</vt:lpstr>
      <vt:lpstr>Discussion Questions</vt:lpstr>
      <vt:lpstr>Questions?</vt:lpstr>
      <vt:lpstr>resources</vt:lpstr>
      <vt:lpstr>Additional Information</vt:lpstr>
      <vt:lpstr>Additional Information</vt:lpstr>
      <vt:lpstr>Resources to Share with Residents and Family Members</vt:lpstr>
      <vt:lpstr>Resources to Share with Residents and Family Members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Abuse &amp; Neglect of  Nursing Home Residents:  What are we doing about it?</dc:title>
  <dc:creator>Lori Smetanka</dc:creator>
  <cp:lastModifiedBy>Amity Overall-Laib</cp:lastModifiedBy>
  <cp:revision>1406</cp:revision>
  <cp:lastPrinted>2017-08-14T18:12:09Z</cp:lastPrinted>
  <dcterms:created xsi:type="dcterms:W3CDTF">2013-03-03T14:32:33Z</dcterms:created>
  <dcterms:modified xsi:type="dcterms:W3CDTF">2018-01-10T23:08:43Z</dcterms:modified>
</cp:coreProperties>
</file>